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48" r:id="rId1"/>
  </p:sldMasterIdLst>
  <p:notesMasterIdLst>
    <p:notesMasterId r:id="rId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type="screen16x9" cy="6858000" cx="12192000"/>
  <p:notesSz cx="6858000" cy="9144000"/>
  <p:defaultTextStyle>
    <a:defPPr>
      <a:defRPr lang="en-US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912" y="108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tableStyles" Target="tableStyles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6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/>
        </p:spPr>
        <p:txBody>
          <a:bodyPr bIns="45720" lIns="91440" rIns="91440" rtlCol="0" tIns="45720" vert="horz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1048707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/>
        </p:spPr>
        <p:txBody>
          <a:bodyPr bIns="45720" lIns="91440" rIns="91440" rtlCol="0" tIns="45720" vert="horz"/>
          <a:lstStyle>
            <a:lvl1pPr algn="r">
              <a:defRPr sz="1200"/>
            </a:lvl1pPr>
          </a:lstStyle>
          <a:p>
            <a:fld id="{E2BE2223-B037-4CA2-8C78-9A387EB7A62C}" type="datetimeFigureOut">
              <a:rPr lang="en-ID" smtClean="0"/>
              <a:t>29/10/2024</a:t>
            </a:fld>
            <a:endParaRPr lang="en-ID"/>
          </a:p>
        </p:txBody>
      </p:sp>
      <p:sp>
        <p:nvSpPr>
          <p:cNvPr id="1048708" name="Slide Image Placeholder 3"/>
          <p:cNvSpPr>
            <a:spLocks noChangeAspect="1" noRot="1" noGrp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/>
          <a:noFill/>
          <a:ln w="12700">
            <a:solidFill>
              <a:prstClr val="black"/>
            </a:solidFill>
          </a:ln>
        </p:spPr>
        <p:txBody>
          <a:bodyPr anchor="ctr" bIns="45720" lIns="91440" rIns="91440" rtlCol="0" tIns="45720" vert="horz"/>
          <a:p>
            <a:endParaRPr lang="en-ID"/>
          </a:p>
        </p:txBody>
      </p:sp>
      <p:sp>
        <p:nvSpPr>
          <p:cNvPr id="1048709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/>
        </p:spPr>
        <p:txBody>
          <a:bodyPr bIns="45720" lIns="91440" rIns="91440" rtlCol="0" tIns="45720" vert="horz"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710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/>
        </p:spPr>
        <p:txBody>
          <a:bodyPr anchor="b" bIns="45720" lIns="91440" rIns="91440" rtlCol="0" tIns="45720" vert="horz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1048711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sz="1200"/>
            </a:lvl1pPr>
          </a:lstStyle>
          <a:p>
            <a:fld id="{1CF6AB8D-D6A3-484B-AAB4-91529B6D9FFC}" type="slidenum">
              <a:rPr lang="en-ID" smtClean="0"/>
              <a:t>‹#›</a:t>
            </a:fld>
            <a:endParaRPr lang="en-ID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defTabSz="914400" eaLnBrk="1" hangingPunct="1" latinLnBrk="0" marL="0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43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Google Shape;65;g30eb112fa99_0_7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651" name="Google Shape;66;g30eb112fa99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65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104865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89B7FB2-5C78-4DB3-8A2A-580E5D01533C}" type="datetimeFigureOut">
              <a:rPr lang="en-ID" smtClean="0"/>
              <a:t>29/10/2024</a:t>
            </a:fld>
            <a:endParaRPr lang="en-ID"/>
          </a:p>
        </p:txBody>
      </p:sp>
      <p:sp>
        <p:nvSpPr>
          <p:cNvPr id="104865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ID"/>
          </a:p>
        </p:txBody>
      </p:sp>
      <p:sp>
        <p:nvSpPr>
          <p:cNvPr id="104865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CC4257F-AF55-4950-810F-AD699D6EFAC9}" type="slidenum">
              <a:rPr lang="en-ID" smtClean="0"/>
              <a:t>‹#›</a:t>
            </a:fld>
            <a:endParaRPr lang="en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599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60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89B7FB2-5C78-4DB3-8A2A-580E5D01533C}" type="datetimeFigureOut">
              <a:rPr lang="en-ID" smtClean="0"/>
              <a:t>29/10/2024</a:t>
            </a:fld>
            <a:endParaRPr lang="en-ID"/>
          </a:p>
        </p:txBody>
      </p:sp>
      <p:sp>
        <p:nvSpPr>
          <p:cNvPr id="104860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ID"/>
          </a:p>
        </p:txBody>
      </p:sp>
      <p:sp>
        <p:nvSpPr>
          <p:cNvPr id="104860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CC4257F-AF55-4950-810F-AD699D6EFAC9}" type="slidenum">
              <a:rPr lang="en-ID" smtClean="0"/>
              <a:t>‹#›</a:t>
            </a:fld>
            <a:endParaRPr lang="en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682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indent="0" marL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indent="0" marL="45720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6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89B7FB2-5C78-4DB3-8A2A-580E5D01533C}" type="datetimeFigureOut">
              <a:rPr lang="en-ID" smtClean="0"/>
              <a:t>29/10/2024</a:t>
            </a:fld>
            <a:endParaRPr lang="en-ID"/>
          </a:p>
        </p:txBody>
      </p:sp>
      <p:sp>
        <p:nvSpPr>
          <p:cNvPr id="10486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ID"/>
          </a:p>
        </p:txBody>
      </p:sp>
      <p:sp>
        <p:nvSpPr>
          <p:cNvPr id="10486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CC4257F-AF55-4950-810F-AD699D6EFAC9}" type="slidenum">
              <a:rPr lang="en-ID" smtClean="0"/>
              <a:t>‹#›</a:t>
            </a:fld>
            <a:endParaRPr lang="en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6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687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688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68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89B7FB2-5C78-4DB3-8A2A-580E5D01533C}" type="datetimeFigureOut">
              <a:rPr lang="en-ID" smtClean="0"/>
              <a:t>29/10/2024</a:t>
            </a:fld>
            <a:endParaRPr lang="en-ID"/>
          </a:p>
        </p:txBody>
      </p:sp>
      <p:sp>
        <p:nvSpPr>
          <p:cNvPr id="104869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ID"/>
          </a:p>
        </p:txBody>
      </p:sp>
      <p:sp>
        <p:nvSpPr>
          <p:cNvPr id="104869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CC4257F-AF55-4950-810F-AD699D6EFAC9}" type="slidenum">
              <a:rPr lang="en-ID" smtClean="0"/>
              <a:t>‹#›</a:t>
            </a:fld>
            <a:endParaRPr lang="en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69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69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69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69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69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89B7FB2-5C78-4DB3-8A2A-580E5D01533C}" type="datetimeFigureOut">
              <a:rPr lang="en-ID" smtClean="0"/>
              <a:t>29/10/2024</a:t>
            </a:fld>
            <a:endParaRPr lang="en-ID"/>
          </a:p>
        </p:txBody>
      </p:sp>
      <p:sp>
        <p:nvSpPr>
          <p:cNvPr id="104869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ID"/>
          </a:p>
        </p:txBody>
      </p:sp>
      <p:sp>
        <p:nvSpPr>
          <p:cNvPr id="104869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CC4257F-AF55-4950-810F-AD699D6EFAC9}" type="slidenum">
              <a:rPr lang="en-ID" smtClean="0"/>
              <a:t>‹#›</a:t>
            </a:fld>
            <a:endParaRPr lang="en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662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89B7FB2-5C78-4DB3-8A2A-580E5D01533C}" type="datetimeFigureOut">
              <a:rPr lang="en-ID" smtClean="0"/>
              <a:t>29/10/2024</a:t>
            </a:fld>
            <a:endParaRPr lang="en-ID"/>
          </a:p>
        </p:txBody>
      </p:sp>
      <p:sp>
        <p:nvSpPr>
          <p:cNvPr id="1048663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ID"/>
          </a:p>
        </p:txBody>
      </p:sp>
      <p:sp>
        <p:nvSpPr>
          <p:cNvPr id="104866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CC4257F-AF55-4950-810F-AD699D6EFAC9}" type="slidenum">
              <a:rPr lang="en-ID" smtClean="0"/>
              <a:t>‹#›</a:t>
            </a:fld>
            <a:endParaRPr lang="en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89B7FB2-5C78-4DB3-8A2A-580E5D01533C}" type="datetimeFigureOut">
              <a:rPr lang="en-ID" smtClean="0"/>
              <a:t>29/10/2024</a:t>
            </a:fld>
            <a:endParaRPr lang="en-ID"/>
          </a:p>
        </p:txBody>
      </p:sp>
      <p:sp>
        <p:nvSpPr>
          <p:cNvPr id="1048582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ID"/>
          </a:p>
        </p:txBody>
      </p:sp>
      <p:sp>
        <p:nvSpPr>
          <p:cNvPr id="104858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CC4257F-AF55-4950-810F-AD699D6EFAC9}" type="slidenum">
              <a:rPr lang="en-ID" smtClean="0"/>
              <a:t>‹#›</a:t>
            </a:fld>
            <a:endParaRPr lang="en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0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701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702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03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89B7FB2-5C78-4DB3-8A2A-580E5D01533C}" type="datetimeFigureOut">
              <a:rPr lang="en-ID" smtClean="0"/>
              <a:t>29/10/2024</a:t>
            </a:fld>
            <a:endParaRPr lang="en-ID"/>
          </a:p>
        </p:txBody>
      </p:sp>
      <p:sp>
        <p:nvSpPr>
          <p:cNvPr id="1048704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ID"/>
          </a:p>
        </p:txBody>
      </p:sp>
      <p:sp>
        <p:nvSpPr>
          <p:cNvPr id="104870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CC4257F-AF55-4950-810F-AD699D6EFAC9}" type="slidenum">
              <a:rPr lang="en-ID" smtClean="0"/>
              <a:t>‹#›</a:t>
            </a:fld>
            <a:endParaRPr lang="en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0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671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lang="en-ID"/>
          </a:p>
        </p:txBody>
      </p:sp>
      <p:sp>
        <p:nvSpPr>
          <p:cNvPr id="1048672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673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89B7FB2-5C78-4DB3-8A2A-580E5D01533C}" type="datetimeFigureOut">
              <a:rPr lang="en-ID" smtClean="0"/>
              <a:t>29/10/2024</a:t>
            </a:fld>
            <a:endParaRPr lang="en-ID"/>
          </a:p>
        </p:txBody>
      </p:sp>
      <p:sp>
        <p:nvSpPr>
          <p:cNvPr id="1048674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ID"/>
          </a:p>
        </p:txBody>
      </p:sp>
      <p:sp>
        <p:nvSpPr>
          <p:cNvPr id="104867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CC4257F-AF55-4950-810F-AD699D6EFAC9}" type="slidenum">
              <a:rPr lang="en-ID" smtClean="0"/>
              <a:t>‹#›</a:t>
            </a:fld>
            <a:endParaRPr lang="en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6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677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67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89B7FB2-5C78-4DB3-8A2A-580E5D01533C}" type="datetimeFigureOut">
              <a:rPr lang="en-ID" smtClean="0"/>
              <a:t>29/10/2024</a:t>
            </a:fld>
            <a:endParaRPr lang="en-ID"/>
          </a:p>
        </p:txBody>
      </p:sp>
      <p:sp>
        <p:nvSpPr>
          <p:cNvPr id="104867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ID"/>
          </a:p>
        </p:txBody>
      </p:sp>
      <p:sp>
        <p:nvSpPr>
          <p:cNvPr id="104868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CC4257F-AF55-4950-810F-AD699D6EFAC9}" type="slidenum">
              <a:rPr lang="en-ID" smtClean="0"/>
              <a:t>‹#›</a:t>
            </a:fld>
            <a:endParaRPr lang="en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5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666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66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89B7FB2-5C78-4DB3-8A2A-580E5D01533C}" type="datetimeFigureOut">
              <a:rPr lang="en-ID" smtClean="0"/>
              <a:t>29/10/2024</a:t>
            </a:fld>
            <a:endParaRPr lang="en-ID"/>
          </a:p>
        </p:txBody>
      </p:sp>
      <p:sp>
        <p:nvSpPr>
          <p:cNvPr id="104866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ID"/>
          </a:p>
        </p:txBody>
      </p:sp>
      <p:sp>
        <p:nvSpPr>
          <p:cNvPr id="104866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CCC4257F-AF55-4950-810F-AD699D6EFAC9}" type="slidenum">
              <a:rPr lang="en-ID" smtClean="0"/>
              <a:t>‹#›</a:t>
            </a:fld>
            <a:endParaRPr lang="en-ID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40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Google Shape;17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/>
        </p:spPr>
        <p:txBody>
          <a:bodyPr anchor="t" anchorCtr="0" bIns="91425" lIns="91425" rIns="91425" spcFirstLastPara="1" tIns="91425" wrap="square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</a:lvl9pPr>
          </a:lstStyle>
          <a:p/>
        </p:txBody>
      </p:sp>
      <p:sp>
        <p:nvSpPr>
          <p:cNvPr id="1048646" name="Google Shape;18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/>
        </p:spPr>
        <p:txBody>
          <a:bodyPr anchor="t" anchorCtr="0" bIns="91425" lIns="91425" rIns="91425" spcFirstLastPara="1" tIns="91425" wrap="square">
            <a:normAutofit/>
          </a:bodyPr>
          <a:lstStyle>
            <a:lvl1pPr indent="-457189" lvl="0" marL="609585">
              <a:spcBef>
                <a:spcPts val="0"/>
              </a:spcBef>
              <a:spcAft>
                <a:spcPts val="0"/>
              </a:spcAft>
              <a:buSzPts val="1800"/>
              <a:buChar char="●"/>
            </a:lvl1pPr>
            <a:lvl2pPr indent="-423323" lvl="1" marL="1219170">
              <a:spcBef>
                <a:spcPts val="0"/>
              </a:spcBef>
              <a:spcAft>
                <a:spcPts val="0"/>
              </a:spcAft>
              <a:buSzPts val="1400"/>
              <a:buChar char="○"/>
            </a:lvl2pPr>
            <a:lvl3pPr indent="-423323" lvl="2" marL="1828754">
              <a:spcBef>
                <a:spcPts val="0"/>
              </a:spcBef>
              <a:spcAft>
                <a:spcPts val="0"/>
              </a:spcAft>
              <a:buSzPts val="1400"/>
              <a:buChar char="■"/>
            </a:lvl3pPr>
            <a:lvl4pPr indent="-423323" lvl="3" marL="2438339">
              <a:spcBef>
                <a:spcPts val="0"/>
              </a:spcBef>
              <a:spcAft>
                <a:spcPts val="0"/>
              </a:spcAft>
              <a:buSzPts val="1400"/>
              <a:buChar char="●"/>
            </a:lvl4pPr>
            <a:lvl5pPr indent="-423323" lvl="4" marL="3047924">
              <a:spcBef>
                <a:spcPts val="0"/>
              </a:spcBef>
              <a:spcAft>
                <a:spcPts val="0"/>
              </a:spcAft>
              <a:buSzPts val="1400"/>
              <a:buChar char="○"/>
            </a:lvl5pPr>
            <a:lvl6pPr indent="-423323" lvl="5" marL="3657509">
              <a:spcBef>
                <a:spcPts val="0"/>
              </a:spcBef>
              <a:spcAft>
                <a:spcPts val="0"/>
              </a:spcAft>
              <a:buSzPts val="1400"/>
              <a:buChar char="■"/>
            </a:lvl6pPr>
            <a:lvl7pPr indent="-423323" lvl="6" marL="4267093">
              <a:spcBef>
                <a:spcPts val="0"/>
              </a:spcBef>
              <a:spcAft>
                <a:spcPts val="0"/>
              </a:spcAft>
              <a:buSzPts val="1400"/>
              <a:buChar char="●"/>
            </a:lvl7pPr>
            <a:lvl8pPr indent="-423323" lvl="7" marL="4876678">
              <a:spcBef>
                <a:spcPts val="0"/>
              </a:spcBef>
              <a:spcAft>
                <a:spcPts val="0"/>
              </a:spcAft>
              <a:buSzPts val="1400"/>
              <a:buChar char="○"/>
            </a:lvl8pPr>
            <a:lvl9pPr indent="-423323" lvl="8" marL="5486263">
              <a:spcBef>
                <a:spcPts val="0"/>
              </a:spcBef>
              <a:spcAft>
                <a:spcPts val="0"/>
              </a:spcAft>
              <a:buSzPts val="1400"/>
              <a:buChar char="■"/>
            </a:lvl9pPr>
          </a:lstStyle>
          <a:p/>
        </p:txBody>
      </p:sp>
      <p:sp>
        <p:nvSpPr>
          <p:cNvPr id="1048647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/>
        </p:spPr>
        <p:txBody>
          <a:bodyPr anchor="ctr" anchorCtr="0" bIns="91425" lIns="91425" rIns="91425" spcFirstLastPara="1" tIns="91425" wrap="square">
            <a:normAutofit/>
          </a:bodyPr>
          <a:lstStyle>
            <a:lvl1pPr lvl="0">
              <a:buNone/>
            </a:lvl1pPr>
            <a:lvl2pPr lvl="1">
              <a:buNone/>
            </a:lvl2pPr>
            <a:lvl3pPr lvl="2">
              <a:buNone/>
            </a:lvl3pPr>
            <a:lvl4pPr lvl="3">
              <a:buNone/>
            </a:lvl4pPr>
            <a:lvl5pPr lvl="4">
              <a:buNone/>
            </a:lvl5pPr>
            <a:lvl6pPr lvl="5">
              <a:buNone/>
            </a:lvl6pPr>
            <a:lvl7pPr lvl="6">
              <a:buNone/>
            </a:lvl7pPr>
            <a:lvl8pPr lvl="7">
              <a:buNone/>
            </a:lvl8pPr>
            <a:lvl9pPr lvl="8">
              <a:buNone/>
            </a:lvl9pPr>
          </a:lstStyle>
          <a:p>
            <a:fld id="{00000000-1234-1234-1234-123412341234}" type="slidenum">
              <a:rPr lang="id" smtClean="0"/>
              <a:t>‹#›</a:t>
            </a:fld>
            <a:endParaRPr lang="id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B7FB2-5C78-4DB3-8A2A-580E5D01533C}" type="datetimeFigureOut">
              <a:rPr lang="en-ID" smtClean="0"/>
              <a:t>29/10/2024</a:t>
            </a:fld>
            <a:endParaRPr lang="en-ID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4257F-AF55-4950-810F-AD699D6EFAC9}" type="slidenum">
              <a:rPr lang="en-ID" smtClean="0"/>
              <a:t>‹#›</a:t>
            </a:fld>
            <a:endParaRPr lang="en-ID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eaLnBrk="1" hangingPunct="1" latinLnBrk="0" rtl="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228600" latinLnBrk="0" marL="228600" rtl="0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28600" latinLnBrk="0" marL="685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slideLayout" Target="../slideLayouts/slideLayout7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png"/><Relationship Id="rId3" Type="http://schemas.openxmlformats.org/officeDocument/2006/relationships/image" Target="../media/image1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2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7" Type="http://schemas.openxmlformats.org/officeDocument/2006/relationships/slideLayout" Target="../slideLayouts/slideLayout12.xml"/><Relationship Id="rId8" Type="http://schemas.openxmlformats.org/officeDocument/2006/relationships/notesSlide" Target="../notesSlides/notesSlide1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image" Target="../media/image21.jpeg"/><Relationship Id="rId3" Type="http://schemas.openxmlformats.org/officeDocument/2006/relationships/slideLayout" Target="../slideLayouts/slideLayout1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slideLayout" Target="../slideLayouts/slideLayout2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1.jpeg"/><Relationship Id="rId3" Type="http://schemas.openxmlformats.org/officeDocument/2006/relationships/slideLayout" Target="../slideLayouts/slideLayout2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24.png"/><Relationship Id="rId2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Freeform 30"/>
          <p:cNvSpPr/>
          <p:nvPr/>
        </p:nvSpPr>
        <p:spPr>
          <a:xfrm flipH="1">
            <a:off x="4003845" y="6408000"/>
            <a:ext cx="8188155" cy="450000"/>
          </a:xfrm>
          <a:custGeom>
            <a:avLst/>
            <a:gdLst>
              <a:gd name="connsiteX0" fmla="*/ 0 w 8188155"/>
              <a:gd name="connsiteY0" fmla="*/ 0 h 360000"/>
              <a:gd name="connsiteX1" fmla="*/ 8008155 w 8188155"/>
              <a:gd name="connsiteY1" fmla="*/ 0 h 360000"/>
              <a:gd name="connsiteX2" fmla="*/ 8188155 w 8188155"/>
              <a:gd name="connsiteY2" fmla="*/ 180000 h 360000"/>
              <a:gd name="connsiteX3" fmla="*/ 8188155 w 8188155"/>
              <a:gd name="connsiteY3" fmla="*/ 360000 h 360000"/>
              <a:gd name="connsiteX4" fmla="*/ 0 w 8188155"/>
              <a:gd name="connsiteY4" fmla="*/ 360000 h 360000"/>
              <a:gd name="connsiteX5" fmla="*/ 0 w 8188155"/>
              <a:gd name="connsiteY5" fmla="*/ 0 h 3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88155" h="360000">
                <a:moveTo>
                  <a:pt x="0" y="0"/>
                </a:moveTo>
                <a:lnTo>
                  <a:pt x="8008155" y="0"/>
                </a:lnTo>
                <a:cubicBezTo>
                  <a:pt x="8107566" y="0"/>
                  <a:pt x="8188155" y="80589"/>
                  <a:pt x="8188155" y="180000"/>
                </a:cubicBezTo>
                <a:lnTo>
                  <a:pt x="8188155" y="360000"/>
                </a:lnTo>
                <a:lnTo>
                  <a:pt x="0" y="360000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en-US"/>
          </a:p>
        </p:txBody>
      </p:sp>
      <p:sp>
        <p:nvSpPr>
          <p:cNvPr id="1048585" name="Rectangle: Top Corners Rounded 13"/>
          <p:cNvSpPr/>
          <p:nvPr/>
        </p:nvSpPr>
        <p:spPr>
          <a:xfrm rot="5400000">
            <a:off x="901749" y="556662"/>
            <a:ext cx="4260659" cy="6071848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en-ID"/>
          </a:p>
        </p:txBody>
      </p:sp>
      <p:sp>
        <p:nvSpPr>
          <p:cNvPr id="1048586" name="AutoShape 221"/>
          <p:cNvSpPr>
            <a:spLocks noChangeAspect="1" noChangeArrowheads="1" noTextEdit="1"/>
          </p:cNvSpPr>
          <p:nvPr/>
        </p:nvSpPr>
        <p:spPr bwMode="auto">
          <a:xfrm>
            <a:off x="-3845" y="3070886"/>
            <a:ext cx="3748419" cy="3748419"/>
          </a:xfrm>
          <a:prstGeom prst="rect"/>
          <a:noFill/>
          <a:ln>
            <a:noFill/>
          </a:ln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en-ID"/>
          </a:p>
        </p:txBody>
      </p:sp>
      <p:sp>
        <p:nvSpPr>
          <p:cNvPr id="1048587" name="Rectangle: Top Corners Rounded 904"/>
          <p:cNvSpPr/>
          <p:nvPr/>
        </p:nvSpPr>
        <p:spPr>
          <a:xfrm flipV="1">
            <a:off x="298298" y="0"/>
            <a:ext cx="914400" cy="108726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en-ID"/>
          </a:p>
        </p:txBody>
      </p:sp>
      <p:pic>
        <p:nvPicPr>
          <p:cNvPr id="2097152" name="Picture 906"/>
          <p:cNvPicPr>
            <a:picLocks noChangeAspect="1"/>
          </p:cNvPicPr>
          <p:nvPr/>
        </p:nvPicPr>
        <p:blipFill>
          <a:blip xmlns:r="http://schemas.openxmlformats.org/officeDocument/2006/relationships" r:embed="rId1" cstate="hqprint"/>
          <a:stretch>
            <a:fillRect/>
          </a:stretch>
        </p:blipFill>
        <p:spPr>
          <a:xfrm>
            <a:off x="400912" y="143424"/>
            <a:ext cx="709173" cy="720000"/>
          </a:xfrm>
          <a:prstGeom prst="rect"/>
        </p:spPr>
      </p:pic>
      <p:sp>
        <p:nvSpPr>
          <p:cNvPr id="1048588" name="TextBox 907"/>
          <p:cNvSpPr txBox="1"/>
          <p:nvPr/>
        </p:nvSpPr>
        <p:spPr>
          <a:xfrm>
            <a:off x="1240179" y="200453"/>
            <a:ext cx="3924000" cy="487698"/>
          </a:xfrm>
          <a:prstGeom prst="rect"/>
          <a:noFill/>
        </p:spPr>
        <p:txBody>
          <a:bodyPr rtlCol="0" wrap="square">
            <a:spAutoFit/>
          </a:bodyPr>
          <a:p>
            <a:pPr>
              <a:lnSpc>
                <a:spcPct val="80000"/>
              </a:lnSpc>
            </a:pPr>
            <a:r>
              <a:rPr b="1" dirty="0" sz="1600" lang="es-ES" spc="110">
                <a:solidFill>
                  <a:srgbClr val="C00000"/>
                </a:solidFill>
                <a:latin typeface="Montserrat" panose="02000505000000020004" pitchFamily="2" charset="0"/>
              </a:rPr>
              <a:t>PEMERINTAH DAERAH </a:t>
            </a:r>
          </a:p>
          <a:p>
            <a:pPr>
              <a:lnSpc>
                <a:spcPct val="80000"/>
              </a:lnSpc>
            </a:pPr>
            <a:r>
              <a:rPr b="1" dirty="0" sz="1600" lang="es-ES">
                <a:solidFill>
                  <a:srgbClr val="C00000"/>
                </a:solidFill>
                <a:latin typeface="Montserrat" panose="02000505000000020004" pitchFamily="2" charset="0"/>
              </a:rPr>
              <a:t>KABUPATEN SUMEDANG</a:t>
            </a:r>
            <a:endParaRPr b="1" dirty="0" sz="1600" lang="en-ID">
              <a:solidFill>
                <a:srgbClr val="C00000"/>
              </a:solidFill>
              <a:latin typeface="Montserrat" panose="02000505000000020004" pitchFamily="2" charset="0"/>
            </a:endParaRPr>
          </a:p>
        </p:txBody>
      </p:sp>
      <p:sp>
        <p:nvSpPr>
          <p:cNvPr id="1048589" name="Oval 12"/>
          <p:cNvSpPr/>
          <p:nvPr/>
        </p:nvSpPr>
        <p:spPr>
          <a:xfrm>
            <a:off x="88540" y="3767515"/>
            <a:ext cx="2340000" cy="2340000"/>
          </a:xfrm>
          <a:prstGeom prst="ellipse"/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en-ID"/>
          </a:p>
        </p:txBody>
      </p:sp>
      <p:cxnSp>
        <p:nvCxnSpPr>
          <p:cNvPr id="3145728" name="Straight Connector 67"/>
          <p:cNvCxnSpPr>
            <a:cxnSpLocks/>
          </p:cNvCxnSpPr>
          <p:nvPr/>
        </p:nvCxnSpPr>
        <p:spPr>
          <a:xfrm>
            <a:off x="1652522" y="3263743"/>
            <a:ext cx="828000" cy="0"/>
          </a:xfrm>
          <a:prstGeom prst="line"/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97153" name="Picture 23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990071" y="2177664"/>
            <a:ext cx="1106426" cy="2868174"/>
          </a:xfrm>
          <a:prstGeom prst="rect"/>
        </p:spPr>
      </p:pic>
      <p:pic>
        <p:nvPicPr>
          <p:cNvPr id="2097154" name="Picture 25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4110846" y="4582077"/>
            <a:ext cx="1630683" cy="685801"/>
          </a:xfrm>
          <a:prstGeom prst="rect"/>
        </p:spPr>
      </p:pic>
      <p:pic>
        <p:nvPicPr>
          <p:cNvPr id="2097155" name="Picture 21"/>
          <p:cNvPicPr>
            <a:picLocks noChangeAspect="1"/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>
            <a:off x="1673011" y="3368377"/>
            <a:ext cx="2874270" cy="1895860"/>
          </a:xfrm>
          <a:prstGeom prst="rect"/>
        </p:spPr>
      </p:pic>
      <p:pic>
        <p:nvPicPr>
          <p:cNvPr id="2097156" name="Picture 205"/>
          <p:cNvPicPr>
            <a:picLocks noChangeAspect="1"/>
          </p:cNvPicPr>
          <p:nvPr/>
        </p:nvPicPr>
        <p:blipFill rotWithShape="1">
          <a:blip xmlns:r="http://schemas.openxmlformats.org/officeDocument/2006/relationships" r:embed="rId5"/>
          <a:srcRect r="19205"/>
          <a:stretch>
            <a:fillRect/>
          </a:stretch>
        </p:blipFill>
        <p:spPr>
          <a:xfrm>
            <a:off x="1727600" y="3404351"/>
            <a:ext cx="3339314" cy="2401829"/>
          </a:xfrm>
          <a:prstGeom prst="rect"/>
        </p:spPr>
      </p:pic>
      <p:pic>
        <p:nvPicPr>
          <p:cNvPr id="2097157" name="Picture 15"/>
          <p:cNvPicPr>
            <a:picLocks noChangeAspect="1"/>
          </p:cNvPicPr>
          <p:nvPr/>
        </p:nvPicPr>
        <p:blipFill>
          <a:blip xmlns:r="http://schemas.openxmlformats.org/officeDocument/2006/relationships"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53125" y="4084692"/>
            <a:ext cx="3057150" cy="1950724"/>
          </a:xfrm>
          <a:prstGeom prst="rect"/>
        </p:spPr>
      </p:pic>
      <p:grpSp>
        <p:nvGrpSpPr>
          <p:cNvPr id="25" name="Group 6"/>
          <p:cNvGrpSpPr/>
          <p:nvPr/>
        </p:nvGrpSpPr>
        <p:grpSpPr>
          <a:xfrm>
            <a:off x="9920507" y="183903"/>
            <a:ext cx="1991605" cy="414000"/>
            <a:chOff x="9920507" y="183903"/>
            <a:chExt cx="1991605" cy="414000"/>
          </a:xfrm>
        </p:grpSpPr>
        <p:pic>
          <p:nvPicPr>
            <p:cNvPr id="2097158" name="Picture 59"/>
            <p:cNvPicPr>
              <a:picLocks noChangeAspect="1"/>
            </p:cNvPicPr>
            <p:nvPr/>
          </p:nvPicPr>
          <p:blipFill>
            <a:blip xmlns:r="http://schemas.openxmlformats.org/officeDocument/2006/relationships" r:embed="rId7" cstate="hqprint"/>
            <a:stretch>
              <a:fillRect/>
            </a:stretch>
          </p:blipFill>
          <p:spPr>
            <a:xfrm>
              <a:off x="10824040" y="183903"/>
              <a:ext cx="1088072" cy="414000"/>
            </a:xfrm>
            <a:prstGeom prst="rect"/>
          </p:spPr>
        </p:pic>
        <p:pic>
          <p:nvPicPr>
            <p:cNvPr id="2097159" name="Picture 60"/>
            <p:cNvPicPr>
              <a:picLocks noChangeAspect="1"/>
            </p:cNvPicPr>
            <p:nvPr/>
          </p:nvPicPr>
          <p:blipFill>
            <a:blip xmlns:r="http://schemas.openxmlformats.org/officeDocument/2006/relationships" r:embed="rId8" cstate="hqprint"/>
            <a:stretch>
              <a:fillRect/>
            </a:stretch>
          </p:blipFill>
          <p:spPr>
            <a:xfrm>
              <a:off x="9920507" y="237903"/>
              <a:ext cx="823735" cy="360000"/>
            </a:xfrm>
            <a:prstGeom prst="rect"/>
          </p:spPr>
        </p:pic>
      </p:grpSp>
      <p:sp>
        <p:nvSpPr>
          <p:cNvPr id="1048590" name="Title 1"/>
          <p:cNvSpPr txBox="1"/>
          <p:nvPr/>
        </p:nvSpPr>
        <p:spPr>
          <a:xfrm>
            <a:off x="2275338" y="2038010"/>
            <a:ext cx="9916662" cy="777478"/>
          </a:xfrm>
          <a:prstGeom prst="rect"/>
        </p:spPr>
        <p:txBody>
          <a:bodyPr anchor="ctr" wrap="square">
            <a:noAutofit/>
          </a:bodyPr>
          <a:lstStyle>
            <a:lvl1pPr algn="ctr" fontAlgn="base" rtl="0">
              <a:spcBef>
                <a:spcPct val="0"/>
              </a:spcBef>
              <a:spcAft>
                <a:spcPct val="0"/>
              </a:spcAft>
              <a:defRPr sz="2400" kern="0" lang="en-US" smtClean="0">
                <a:solidFill>
                  <a:srgbClr val="DD2067"/>
                </a:solidFill>
                <a:latin typeface="+mj-lt"/>
                <a:ea typeface="+mj-ea"/>
                <a:cs typeface="Arial" pitchFamily="-109" charset="0"/>
                <a:sym typeface="Calibri" charset="0"/>
              </a:defRPr>
            </a:lvl1pPr>
            <a:lvl2pPr algn="ctr" fontAlgn="base" rtl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N W3" charset="0"/>
                <a:cs typeface="ヒラギノ角ゴ ProN W3" charset="0"/>
                <a:sym typeface="Calibri" charset="0"/>
              </a:defRPr>
            </a:lvl2pPr>
            <a:lvl3pPr algn="ctr" fontAlgn="base" rtl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N W3" charset="0"/>
                <a:cs typeface="ヒラギノ角ゴ ProN W3" charset="0"/>
                <a:sym typeface="Calibri" charset="0"/>
              </a:defRPr>
            </a:lvl3pPr>
            <a:lvl4pPr algn="ctr" fontAlgn="base" rtl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N W3" charset="0"/>
                <a:cs typeface="ヒラギノ角ゴ ProN W3" charset="0"/>
                <a:sym typeface="Calibri" charset="0"/>
              </a:defRPr>
            </a:lvl4pPr>
            <a:lvl5pPr algn="ctr" fontAlgn="base" rtl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N W3" charset="0"/>
                <a:cs typeface="ヒラギノ角ゴ ProN W3" charset="0"/>
                <a:sym typeface="Calibri" charset="0"/>
              </a:defRPr>
            </a:lvl5pPr>
            <a:lvl6pPr algn="ctr" fontAlgn="base" marL="457200" rtl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N W3" charset="0"/>
                <a:cs typeface="ヒラギノ角ゴ ProN W3" charset="0"/>
                <a:sym typeface="Calibri" charset="0"/>
              </a:defRPr>
            </a:lvl6pPr>
            <a:lvl7pPr algn="ctr" fontAlgn="base" marL="914400" rtl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N W3" charset="0"/>
                <a:cs typeface="ヒラギノ角ゴ ProN W3" charset="0"/>
                <a:sym typeface="Calibri" charset="0"/>
              </a:defRPr>
            </a:lvl7pPr>
            <a:lvl8pPr algn="ctr" fontAlgn="base" marL="1371600" rtl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N W3" charset="0"/>
                <a:cs typeface="ヒラギノ角ゴ ProN W3" charset="0"/>
                <a:sym typeface="Calibri" charset="0"/>
              </a:defRPr>
            </a:lvl8pPr>
            <a:lvl9pPr algn="ctr" fontAlgn="base" marL="1828800" rtl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N W3" charset="0"/>
                <a:cs typeface="ヒラギノ角ゴ ProN W3" charset="0"/>
                <a:sym typeface="Calibri" charset="0"/>
              </a:defRPr>
            </a:lvl9pPr>
          </a:lstStyle>
          <a:p>
            <a:pPr algn="l">
              <a:lnSpc>
                <a:spcPct val="80000"/>
              </a:lnSpc>
            </a:pPr>
            <a:r>
              <a:rPr b="1" dirty="0" sz="5400" lang="en-US">
                <a:solidFill>
                  <a:schemeClr val="tx1"/>
                </a:solidFill>
                <a:latin typeface="Montserrat Black" panose="00000A00000000000000" pitchFamily="50" charset="0"/>
                <a:ea typeface="Open Sans" panose="020B0606030504020204" pitchFamily="34" charset="0"/>
                <a:cs typeface="Open Sans" panose="020B0606030504020204" pitchFamily="34" charset="0"/>
              </a:rPr>
              <a:t>TRANSFORMASI DIGITAL</a:t>
            </a:r>
          </a:p>
        </p:txBody>
      </p:sp>
      <p:grpSp>
        <p:nvGrpSpPr>
          <p:cNvPr id="26" name="Group 20"/>
          <p:cNvGrpSpPr/>
          <p:nvPr/>
        </p:nvGrpSpPr>
        <p:grpSpPr>
          <a:xfrm>
            <a:off x="6248261" y="2909178"/>
            <a:ext cx="4610391" cy="446832"/>
            <a:chOff x="6907623" y="2799101"/>
            <a:chExt cx="4610391" cy="446832"/>
          </a:xfrm>
          <a:solidFill>
            <a:schemeClr val="accent6">
              <a:lumMod val="75000"/>
            </a:schemeClr>
          </a:solidFill>
        </p:grpSpPr>
        <p:grpSp>
          <p:nvGrpSpPr>
            <p:cNvPr id="27" name="Group 10"/>
            <p:cNvGrpSpPr/>
            <p:nvPr/>
          </p:nvGrpSpPr>
          <p:grpSpPr>
            <a:xfrm>
              <a:off x="6907623" y="2813933"/>
              <a:ext cx="4610391" cy="432000"/>
              <a:chOff x="6228289" y="2531876"/>
              <a:chExt cx="4349569" cy="324000"/>
            </a:xfrm>
            <a:grpFill/>
          </p:grpSpPr>
          <p:sp>
            <p:nvSpPr>
              <p:cNvPr id="1048591" name="Pentagon 29"/>
              <p:cNvSpPr/>
              <p:nvPr/>
            </p:nvSpPr>
            <p:spPr>
              <a:xfrm flipH="1">
                <a:off x="6228289" y="2531876"/>
                <a:ext cx="3601867" cy="324000"/>
              </a:xfrm>
              <a:prstGeom prst="homePlate"/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rtlCol="0"/>
              <a:p>
                <a:pPr algn="ctr"/>
                <a:endParaRPr b="1" lang="en-US"/>
              </a:p>
            </p:txBody>
          </p:sp>
          <p:sp>
            <p:nvSpPr>
              <p:cNvPr id="1048592" name="Pentagon 27"/>
              <p:cNvSpPr/>
              <p:nvPr/>
            </p:nvSpPr>
            <p:spPr>
              <a:xfrm>
                <a:off x="6975991" y="2531876"/>
                <a:ext cx="3601867" cy="324000"/>
              </a:xfrm>
              <a:prstGeom prst="homePlate"/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rtlCol="0"/>
              <a:p>
                <a:pPr algn="ctr"/>
                <a:endParaRPr b="1" lang="en-US"/>
              </a:p>
            </p:txBody>
          </p:sp>
        </p:grpSp>
        <p:grpSp>
          <p:nvGrpSpPr>
            <p:cNvPr id="28" name="Group 11"/>
            <p:cNvGrpSpPr/>
            <p:nvPr/>
          </p:nvGrpSpPr>
          <p:grpSpPr>
            <a:xfrm>
              <a:off x="7080587" y="2969544"/>
              <a:ext cx="4264462" cy="90000"/>
              <a:chOff x="6793378" y="2648876"/>
              <a:chExt cx="4264462" cy="90000"/>
            </a:xfrm>
            <a:grpFill/>
          </p:grpSpPr>
          <p:sp>
            <p:nvSpPr>
              <p:cNvPr id="1048593" name="Oval 78"/>
              <p:cNvSpPr/>
              <p:nvPr/>
            </p:nvSpPr>
            <p:spPr>
              <a:xfrm>
                <a:off x="6793378" y="2648876"/>
                <a:ext cx="90000" cy="90000"/>
              </a:xfrm>
              <a:prstGeom prst="ellipse"/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rtlCol="0"/>
              <a:p>
                <a:pPr algn="ctr"/>
                <a:endParaRPr b="1" lang="en-US"/>
              </a:p>
            </p:txBody>
          </p:sp>
          <p:sp>
            <p:nvSpPr>
              <p:cNvPr id="1048594" name="Oval 76"/>
              <p:cNvSpPr/>
              <p:nvPr/>
            </p:nvSpPr>
            <p:spPr>
              <a:xfrm>
                <a:off x="10967840" y="2648876"/>
                <a:ext cx="90000" cy="90000"/>
              </a:xfrm>
              <a:prstGeom prst="ellipse"/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rtlCol="0"/>
              <a:p>
                <a:pPr algn="ctr"/>
                <a:endParaRPr b="1" lang="en-US"/>
              </a:p>
            </p:txBody>
          </p:sp>
        </p:grpSp>
        <p:sp>
          <p:nvSpPr>
            <p:cNvPr id="1048595" name="TextBox 71"/>
            <p:cNvSpPr txBox="1"/>
            <p:nvPr/>
          </p:nvSpPr>
          <p:spPr>
            <a:xfrm>
              <a:off x="7063128" y="2799101"/>
              <a:ext cx="3623390" cy="408940"/>
            </a:xfrm>
            <a:prstGeom prst="rect"/>
            <a:grpFill/>
          </p:spPr>
          <p:txBody>
            <a:bodyPr rtlCol="0" wrap="none">
              <a:spAutoFit/>
            </a:bodyPr>
            <a:p>
              <a:pPr algn="ctr"/>
              <a:r>
                <a:rPr b="1" dirty="0" sz="2200" lang="en-US">
                  <a:solidFill>
                    <a:schemeClr val="bg2"/>
                  </a:solidFill>
                  <a:latin typeface="Montserrat" panose="02000505000000020004" pitchFamily="2" charset="0"/>
                </a:rPr>
                <a:t>DI KABUPATEN SUMEDANG</a:t>
              </a:r>
            </a:p>
          </p:txBody>
        </p:sp>
      </p:grpSp>
      <p:sp>
        <p:nvSpPr>
          <p:cNvPr id="1048596" name="TextBox 91"/>
          <p:cNvSpPr txBox="1"/>
          <p:nvPr/>
        </p:nvSpPr>
        <p:spPr>
          <a:xfrm>
            <a:off x="6739283" y="4000337"/>
            <a:ext cx="4176000" cy="707886"/>
          </a:xfrm>
          <a:prstGeom prst="rect"/>
          <a:noFill/>
        </p:spPr>
        <p:txBody>
          <a:bodyPr anchor="b" rtlCol="0" wrap="square">
            <a:spAutoFit/>
          </a:bodyPr>
          <a:p>
            <a:r>
              <a:rPr dirty="0" sz="1200" lang="en-US" err="1">
                <a:latin typeface="Montserrat" panose="02000505000000020004" pitchFamily="2" charset="0"/>
                <a:ea typeface="Roboto" panose="02000000000000000000" pitchFamily="2" charset="0"/>
              </a:rPr>
              <a:t>Disampaikan</a:t>
            </a:r>
            <a:r>
              <a:rPr dirty="0" sz="1200" lang="en-US">
                <a:latin typeface="Montserrat" panose="02000505000000020004" pitchFamily="2" charset="0"/>
                <a:ea typeface="Roboto" panose="02000000000000000000" pitchFamily="2" charset="0"/>
              </a:rPr>
              <a:t> oleh :</a:t>
            </a:r>
          </a:p>
          <a:p>
            <a:r>
              <a:rPr b="1" dirty="0" sz="1600" lang="en-US">
                <a:latin typeface="Arial" panose="020B0604020202020204" pitchFamily="34" charset="0"/>
                <a:cs typeface="Arial" panose="020B0604020202020204" pitchFamily="34" charset="0"/>
              </a:rPr>
              <a:t>BAMBANG RIANTO, S.STP,. M.SI</a:t>
            </a:r>
          </a:p>
          <a:p>
            <a:r>
              <a:rPr dirty="0" sz="1200" lang="en-ID">
                <a:latin typeface="Montserrat" panose="02000505000000020004" pitchFamily="2" charset="0"/>
                <a:ea typeface="Roboto" panose="02000000000000000000" pitchFamily="2" charset="0"/>
              </a:rPr>
              <a:t>(Kadis </a:t>
            </a:r>
            <a:r>
              <a:rPr dirty="0" sz="1200" lang="en-ID" err="1">
                <a:latin typeface="Montserrat" panose="02000505000000020004" pitchFamily="2" charset="0"/>
                <a:ea typeface="Roboto" panose="02000000000000000000" pitchFamily="2" charset="0"/>
              </a:rPr>
              <a:t>Kominfosanditik</a:t>
            </a:r>
            <a:r>
              <a:rPr dirty="0" sz="1200" lang="en-ID">
                <a:latin typeface="Montserrat" panose="02000505000000020004" pitchFamily="2" charset="0"/>
                <a:ea typeface="Roboto" panose="02000000000000000000" pitchFamily="2" charset="0"/>
              </a:rPr>
              <a:t> </a:t>
            </a:r>
            <a:r>
              <a:rPr dirty="0" sz="1200" lang="en-ID" err="1">
                <a:latin typeface="Montserrat" panose="02000505000000020004" pitchFamily="2" charset="0"/>
                <a:ea typeface="Roboto" panose="02000000000000000000" pitchFamily="2" charset="0"/>
              </a:rPr>
              <a:t>Kab</a:t>
            </a:r>
            <a:r>
              <a:rPr dirty="0" sz="1200" lang="en-ID">
                <a:latin typeface="Montserrat" panose="02000505000000020004" pitchFamily="2" charset="0"/>
                <a:ea typeface="Roboto" panose="02000000000000000000" pitchFamily="2" charset="0"/>
              </a:rPr>
              <a:t> </a:t>
            </a:r>
            <a:r>
              <a:rPr dirty="0" sz="1200" lang="en-ID" err="1">
                <a:latin typeface="Montserrat" panose="02000505000000020004" pitchFamily="2" charset="0"/>
                <a:ea typeface="Roboto" panose="02000000000000000000" pitchFamily="2" charset="0"/>
              </a:rPr>
              <a:t>Sumedang</a:t>
            </a:r>
            <a:r>
              <a:rPr dirty="0" sz="1200" lang="en-ID">
                <a:latin typeface="Montserrat" panose="02000505000000020004" pitchFamily="2" charset="0"/>
                <a:ea typeface="Roboto" panose="02000000000000000000" pitchFamily="2" charset="0"/>
              </a:rPr>
              <a:t>)</a:t>
            </a:r>
          </a:p>
        </p:txBody>
      </p:sp>
      <p:sp>
        <p:nvSpPr>
          <p:cNvPr id="1048597" name="TextBox 92"/>
          <p:cNvSpPr txBox="1"/>
          <p:nvPr/>
        </p:nvSpPr>
        <p:spPr>
          <a:xfrm>
            <a:off x="6742578" y="4714415"/>
            <a:ext cx="2952000" cy="276999"/>
          </a:xfrm>
          <a:prstGeom prst="rect"/>
          <a:noFill/>
        </p:spPr>
        <p:txBody>
          <a:bodyPr anchor="ctr" rtlCol="0" wrap="square">
            <a:spAutoFit/>
          </a:bodyPr>
          <a:p>
            <a:r>
              <a:rPr dirty="0" sz="1200" lang="en-US">
                <a:latin typeface="Montserrat" panose="02000505000000020004" pitchFamily="2" charset="0"/>
                <a:ea typeface="Roboto" panose="02000000000000000000" pitchFamily="2" charset="0"/>
                <a:cs typeface="Open Sans" panose="020B0606030504020204" pitchFamily="34" charset="0"/>
              </a:rPr>
              <a:t>Jakarta, 30 </a:t>
            </a:r>
            <a:r>
              <a:rPr dirty="0" sz="1200" lang="en-US" err="1">
                <a:latin typeface="Montserrat" panose="02000505000000020004" pitchFamily="2" charset="0"/>
                <a:ea typeface="Roboto" panose="02000000000000000000" pitchFamily="2" charset="0"/>
                <a:cs typeface="Open Sans" panose="020B0606030504020204" pitchFamily="34" charset="0"/>
              </a:rPr>
              <a:t>Oktober</a:t>
            </a:r>
            <a:r>
              <a:rPr dirty="0" sz="1200" lang="en-US">
                <a:latin typeface="Montserrat" panose="02000505000000020004" pitchFamily="2" charset="0"/>
                <a:ea typeface="Roboto" panose="02000000000000000000" pitchFamily="2" charset="0"/>
                <a:cs typeface="Open Sans" panose="020B0606030504020204" pitchFamily="34" charset="0"/>
              </a:rPr>
              <a:t> 2024</a:t>
            </a:r>
          </a:p>
        </p:txBody>
      </p:sp>
      <p:cxnSp>
        <p:nvCxnSpPr>
          <p:cNvPr id="3145729" name="Straight Connector 93"/>
          <p:cNvCxnSpPr>
            <a:cxnSpLocks/>
          </p:cNvCxnSpPr>
          <p:nvPr/>
        </p:nvCxnSpPr>
        <p:spPr>
          <a:xfrm>
            <a:off x="6829425" y="4708223"/>
            <a:ext cx="3091082" cy="0"/>
          </a:xfrm>
          <a:prstGeom prst="line"/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97160" name="Picture 17"/>
          <p:cNvPicPr>
            <a:picLocks noChangeAspect="1"/>
          </p:cNvPicPr>
          <p:nvPr/>
        </p:nvPicPr>
        <p:blipFill>
          <a:blip xmlns:r="http://schemas.openxmlformats.org/officeDocument/2006/relationships" r:embed="rId9"/>
          <a:stretch>
            <a:fillRect/>
          </a:stretch>
        </p:blipFill>
        <p:spPr>
          <a:xfrm>
            <a:off x="4420988" y="3398318"/>
            <a:ext cx="1374651" cy="2197612"/>
          </a:xfrm>
          <a:prstGeom prst="rect"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3"/>
          <p:cNvSpPr/>
          <p:nvPr/>
        </p:nvSpPr>
        <p:spPr>
          <a:xfrm>
            <a:off x="642258" y="1338943"/>
            <a:ext cx="1981199" cy="3730598"/>
          </a:xfrm>
          <a:prstGeom prst="rect"/>
          <a:noFill/>
          <a:ln>
            <a:solidFill>
              <a:srgbClr val="FF00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en-US"/>
          </a:p>
        </p:txBody>
      </p:sp>
      <p:sp>
        <p:nvSpPr>
          <p:cNvPr id="1048604" name="Rectangle 4"/>
          <p:cNvSpPr/>
          <p:nvPr/>
        </p:nvSpPr>
        <p:spPr>
          <a:xfrm>
            <a:off x="2925727" y="1338943"/>
            <a:ext cx="3072302" cy="2845704"/>
          </a:xfrm>
          <a:prstGeom prst="rect"/>
          <a:noFill/>
          <a:ln>
            <a:solidFill>
              <a:srgbClr val="6B76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en-US"/>
          </a:p>
        </p:txBody>
      </p:sp>
      <p:sp>
        <p:nvSpPr>
          <p:cNvPr id="1048605" name="Rectangle 6"/>
          <p:cNvSpPr/>
          <p:nvPr/>
        </p:nvSpPr>
        <p:spPr>
          <a:xfrm>
            <a:off x="2925727" y="4445676"/>
            <a:ext cx="3072302" cy="623865"/>
          </a:xfrm>
          <a:prstGeom prst="rect"/>
          <a:noFill/>
          <a:ln>
            <a:solidFill>
              <a:srgbClr val="6B76F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en-US"/>
          </a:p>
        </p:txBody>
      </p:sp>
      <p:sp>
        <p:nvSpPr>
          <p:cNvPr id="1048606" name="object 13"/>
          <p:cNvSpPr txBox="1"/>
          <p:nvPr/>
        </p:nvSpPr>
        <p:spPr>
          <a:xfrm>
            <a:off x="944527" y="1526167"/>
            <a:ext cx="1407160" cy="423333"/>
          </a:xfrm>
          <a:prstGeom prst="rect"/>
        </p:spPr>
        <p:txBody>
          <a:bodyPr bIns="0" lIns="0" rIns="0" rtlCol="0" tIns="16933" vert="horz" wrap="square">
            <a:spAutoFit/>
          </a:bodyPr>
          <a:p>
            <a:pPr defTabSz="1219140" marL="16933">
              <a:spcBef>
                <a:spcPts val="133"/>
              </a:spcBef>
            </a:pPr>
            <a:r>
              <a:rPr b="1" dirty="0" sz="1467" spc="-27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b="1" dirty="0" sz="1467" spc="-4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b="1" dirty="0" sz="1467" spc="-53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b="1" dirty="0" sz="1467" spc="-27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b="1" dirty="0" sz="1467" spc="-40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b="1" dirty="0" sz="1467" spc="-53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b="1" dirty="0" sz="1467" spc="-40">
                <a:solidFill>
                  <a:srgbClr val="FF0000"/>
                </a:solidFill>
                <a:latin typeface="Calibri"/>
                <a:cs typeface="Calibri"/>
              </a:rPr>
              <a:t>GA</a:t>
            </a:r>
            <a:r>
              <a:rPr b="1" dirty="0" sz="1467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b="1" dirty="0" sz="1467" spc="-67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b="1" dirty="0" sz="1467" spc="-33">
                <a:solidFill>
                  <a:srgbClr val="FF0000"/>
                </a:solidFill>
                <a:latin typeface="Calibri"/>
                <a:cs typeface="Calibri"/>
              </a:rPr>
              <a:t>201</a:t>
            </a:r>
            <a:r>
              <a:rPr b="1" dirty="0" sz="1467">
                <a:solidFill>
                  <a:srgbClr val="FF0000"/>
                </a:solidFill>
                <a:latin typeface="Calibri"/>
                <a:cs typeface="Calibri"/>
              </a:rPr>
              <a:t>8</a:t>
            </a:r>
            <a:endParaRPr dirty="0" sz="1467">
              <a:solidFill>
                <a:srgbClr val="FF0000"/>
              </a:solidFill>
              <a:latin typeface="Calibri"/>
              <a:cs typeface="Calibri"/>
            </a:endParaRPr>
          </a:p>
        </p:txBody>
      </p:sp>
      <p:grpSp>
        <p:nvGrpSpPr>
          <p:cNvPr id="31" name="Group 23"/>
          <p:cNvGrpSpPr/>
          <p:nvPr/>
        </p:nvGrpSpPr>
        <p:grpSpPr>
          <a:xfrm>
            <a:off x="755106" y="2154425"/>
            <a:ext cx="1741714" cy="467941"/>
            <a:chOff x="762000" y="1915886"/>
            <a:chExt cx="1741714" cy="467941"/>
          </a:xfrm>
        </p:grpSpPr>
        <p:sp>
          <p:nvSpPr>
            <p:cNvPr id="1048607" name="Rectangle 20"/>
            <p:cNvSpPr/>
            <p:nvPr/>
          </p:nvSpPr>
          <p:spPr>
            <a:xfrm>
              <a:off x="762000" y="1915886"/>
              <a:ext cx="1741714" cy="467941"/>
            </a:xfrm>
            <a:prstGeom prst="rect"/>
            <a:solidFill>
              <a:srgbClr val="FF006C">
                <a:alpha val="9020"/>
              </a:srgbClr>
            </a:solidFill>
            <a:ln>
              <a:solidFill>
                <a:srgbClr val="FF006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endParaRPr lang="en-US"/>
            </a:p>
          </p:txBody>
        </p:sp>
        <p:sp>
          <p:nvSpPr>
            <p:cNvPr id="1048608" name="TextBox 21"/>
            <p:cNvSpPr txBox="1"/>
            <p:nvPr/>
          </p:nvSpPr>
          <p:spPr>
            <a:xfrm>
              <a:off x="767178" y="2048486"/>
              <a:ext cx="1247657" cy="200055"/>
            </a:xfrm>
            <a:prstGeom prst="rect"/>
            <a:noFill/>
          </p:spPr>
          <p:txBody>
            <a:bodyPr rtlCol="0" wrap="square">
              <a:spAutoFit/>
            </a:bodyPr>
            <a:p>
              <a:r>
                <a:rPr b="1" dirty="0" sz="700" lang="en-ID" spc="-13">
                  <a:solidFill>
                    <a:srgbClr val="C00000"/>
                  </a:solidFill>
                  <a:latin typeface=""/>
                  <a:cs typeface="Calibri"/>
                </a:rPr>
                <a:t>INDEKS SPBE RENDAH</a:t>
              </a:r>
              <a:endParaRPr dirty="0" sz="700" lang="en-ID">
                <a:solidFill>
                  <a:srgbClr val="C00000"/>
                </a:solidFill>
                <a:latin typeface=""/>
                <a:cs typeface="Calibri"/>
              </a:endParaRPr>
            </a:p>
          </p:txBody>
        </p:sp>
        <p:sp>
          <p:nvSpPr>
            <p:cNvPr id="1048609" name="Rounded Rectangle 22"/>
            <p:cNvSpPr/>
            <p:nvPr/>
          </p:nvSpPr>
          <p:spPr>
            <a:xfrm>
              <a:off x="1943100" y="1975455"/>
              <a:ext cx="523469" cy="380726"/>
            </a:xfrm>
            <a:prstGeom prst="roundRect"/>
            <a:solidFill>
              <a:srgbClr val="FF00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r>
                <a:rPr dirty="0" sz="800" lang="en-US">
                  <a:latin typeface=""/>
                </a:rPr>
                <a:t>2.48</a:t>
              </a:r>
            </a:p>
          </p:txBody>
        </p:sp>
      </p:grpSp>
      <p:grpSp>
        <p:nvGrpSpPr>
          <p:cNvPr id="32" name="Group 24"/>
          <p:cNvGrpSpPr/>
          <p:nvPr/>
        </p:nvGrpSpPr>
        <p:grpSpPr>
          <a:xfrm>
            <a:off x="770356" y="2836440"/>
            <a:ext cx="1741714" cy="467941"/>
            <a:chOff x="762000" y="1915886"/>
            <a:chExt cx="1741714" cy="467941"/>
          </a:xfrm>
        </p:grpSpPr>
        <p:sp>
          <p:nvSpPr>
            <p:cNvPr id="1048610" name="Rectangle 25"/>
            <p:cNvSpPr/>
            <p:nvPr/>
          </p:nvSpPr>
          <p:spPr>
            <a:xfrm>
              <a:off x="762000" y="1915886"/>
              <a:ext cx="1741714" cy="467941"/>
            </a:xfrm>
            <a:prstGeom prst="rect"/>
            <a:solidFill>
              <a:srgbClr val="FF006C">
                <a:alpha val="9020"/>
              </a:srgbClr>
            </a:solidFill>
            <a:ln>
              <a:solidFill>
                <a:srgbClr val="FF006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endParaRPr lang="en-US"/>
            </a:p>
          </p:txBody>
        </p:sp>
        <p:sp>
          <p:nvSpPr>
            <p:cNvPr id="1048611" name="TextBox 26"/>
            <p:cNvSpPr txBox="1"/>
            <p:nvPr/>
          </p:nvSpPr>
          <p:spPr>
            <a:xfrm>
              <a:off x="767178" y="2011929"/>
              <a:ext cx="1247657" cy="307777"/>
            </a:xfrm>
            <a:prstGeom prst="rect"/>
            <a:noFill/>
          </p:spPr>
          <p:txBody>
            <a:bodyPr rtlCol="0" wrap="square">
              <a:spAutoFit/>
            </a:bodyPr>
            <a:p>
              <a:r>
                <a:rPr b="1" dirty="0" sz="700" lang="en-ID" spc="-13">
                  <a:solidFill>
                    <a:srgbClr val="C00000"/>
                  </a:solidFill>
                  <a:latin typeface=""/>
                  <a:cs typeface="Calibri"/>
                </a:rPr>
                <a:t>INDEKS SISTEM MERIT</a:t>
              </a:r>
            </a:p>
            <a:p>
              <a:r>
                <a:rPr b="1" dirty="0" sz="700" lang="en-ID" spc="-13">
                  <a:solidFill>
                    <a:srgbClr val="C00000"/>
                  </a:solidFill>
                  <a:latin typeface=""/>
                  <a:cs typeface="Calibri"/>
                </a:rPr>
                <a:t>RENDAH</a:t>
              </a:r>
              <a:endParaRPr dirty="0" sz="700" lang="en-ID">
                <a:solidFill>
                  <a:srgbClr val="C00000"/>
                </a:solidFill>
                <a:latin typeface=""/>
                <a:cs typeface="Calibri"/>
              </a:endParaRPr>
            </a:p>
          </p:txBody>
        </p:sp>
        <p:sp>
          <p:nvSpPr>
            <p:cNvPr id="1048612" name="Rounded Rectangle 27"/>
            <p:cNvSpPr/>
            <p:nvPr/>
          </p:nvSpPr>
          <p:spPr>
            <a:xfrm>
              <a:off x="1943100" y="1975455"/>
              <a:ext cx="523469" cy="380726"/>
            </a:xfrm>
            <a:prstGeom prst="roundRect"/>
            <a:solidFill>
              <a:srgbClr val="FF00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r>
                <a:rPr dirty="0" sz="800" lang="en-US">
                  <a:latin typeface=""/>
                </a:rPr>
                <a:t>270</a:t>
              </a:r>
            </a:p>
          </p:txBody>
        </p:sp>
      </p:grpSp>
      <p:grpSp>
        <p:nvGrpSpPr>
          <p:cNvPr id="33" name="Group 29"/>
          <p:cNvGrpSpPr/>
          <p:nvPr/>
        </p:nvGrpSpPr>
        <p:grpSpPr>
          <a:xfrm>
            <a:off x="755106" y="3485147"/>
            <a:ext cx="1741714" cy="467941"/>
            <a:chOff x="762000" y="1915886"/>
            <a:chExt cx="1741714" cy="467941"/>
          </a:xfrm>
        </p:grpSpPr>
        <p:sp>
          <p:nvSpPr>
            <p:cNvPr id="1048613" name="Rectangle 30"/>
            <p:cNvSpPr/>
            <p:nvPr/>
          </p:nvSpPr>
          <p:spPr>
            <a:xfrm>
              <a:off x="762000" y="1915886"/>
              <a:ext cx="1741714" cy="467941"/>
            </a:xfrm>
            <a:prstGeom prst="rect"/>
            <a:solidFill>
              <a:srgbClr val="FF006C">
                <a:alpha val="9020"/>
              </a:srgbClr>
            </a:solidFill>
            <a:ln>
              <a:solidFill>
                <a:srgbClr val="FF006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endParaRPr lang="en-US"/>
            </a:p>
          </p:txBody>
        </p:sp>
        <p:sp>
          <p:nvSpPr>
            <p:cNvPr id="1048614" name="TextBox 31"/>
            <p:cNvSpPr txBox="1"/>
            <p:nvPr/>
          </p:nvSpPr>
          <p:spPr>
            <a:xfrm>
              <a:off x="767178" y="2011929"/>
              <a:ext cx="1247657" cy="307777"/>
            </a:xfrm>
            <a:prstGeom prst="rect"/>
            <a:noFill/>
          </p:spPr>
          <p:txBody>
            <a:bodyPr rtlCol="0" wrap="square">
              <a:spAutoFit/>
            </a:bodyPr>
            <a:p>
              <a:r>
                <a:rPr b="1" dirty="0" sz="700" lang="en-ID" spc="-13">
                  <a:solidFill>
                    <a:srgbClr val="C00000"/>
                  </a:solidFill>
                  <a:latin typeface=""/>
                  <a:cs typeface="Calibri"/>
                </a:rPr>
                <a:t>NILAI SAKIP</a:t>
              </a:r>
            </a:p>
            <a:p>
              <a:r>
                <a:rPr b="1" dirty="0" sz="700" lang="en-ID" spc="-13">
                  <a:solidFill>
                    <a:srgbClr val="C00000"/>
                  </a:solidFill>
                  <a:latin typeface=""/>
                  <a:cs typeface="Calibri"/>
                </a:rPr>
                <a:t>BELUM OPTIMAL</a:t>
              </a:r>
              <a:endParaRPr dirty="0" sz="700" lang="en-ID">
                <a:solidFill>
                  <a:srgbClr val="C00000"/>
                </a:solidFill>
                <a:latin typeface=""/>
                <a:cs typeface="Calibri"/>
              </a:endParaRPr>
            </a:p>
          </p:txBody>
        </p:sp>
        <p:sp>
          <p:nvSpPr>
            <p:cNvPr id="1048615" name="Rounded Rectangle 32"/>
            <p:cNvSpPr/>
            <p:nvPr/>
          </p:nvSpPr>
          <p:spPr>
            <a:xfrm>
              <a:off x="1943100" y="1975455"/>
              <a:ext cx="523469" cy="380726"/>
            </a:xfrm>
            <a:prstGeom prst="roundRect"/>
            <a:solidFill>
              <a:srgbClr val="FF00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r>
                <a:rPr dirty="0" sz="800" lang="en-US">
                  <a:latin typeface=""/>
                </a:rPr>
                <a:t>48.58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755106" y="4118177"/>
            <a:ext cx="1741714" cy="467941"/>
            <a:chOff x="762000" y="1915886"/>
            <a:chExt cx="1741714" cy="467941"/>
          </a:xfrm>
        </p:grpSpPr>
        <p:sp>
          <p:nvSpPr>
            <p:cNvPr id="1048616" name="Rectangle 34"/>
            <p:cNvSpPr/>
            <p:nvPr/>
          </p:nvSpPr>
          <p:spPr>
            <a:xfrm>
              <a:off x="762000" y="1915886"/>
              <a:ext cx="1741714" cy="467941"/>
            </a:xfrm>
            <a:prstGeom prst="rect"/>
            <a:solidFill>
              <a:srgbClr val="FF006C">
                <a:alpha val="9020"/>
              </a:srgbClr>
            </a:solidFill>
            <a:ln>
              <a:solidFill>
                <a:srgbClr val="FF006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endParaRPr lang="en-US"/>
            </a:p>
          </p:txBody>
        </p:sp>
        <p:sp>
          <p:nvSpPr>
            <p:cNvPr id="1048617" name="TextBox 35"/>
            <p:cNvSpPr txBox="1"/>
            <p:nvPr/>
          </p:nvSpPr>
          <p:spPr>
            <a:xfrm>
              <a:off x="816488" y="1995671"/>
              <a:ext cx="1247657" cy="307777"/>
            </a:xfrm>
            <a:prstGeom prst="rect"/>
            <a:noFill/>
          </p:spPr>
          <p:txBody>
            <a:bodyPr rtlCol="0" wrap="square">
              <a:spAutoFit/>
            </a:bodyPr>
            <a:p>
              <a:r>
                <a:rPr b="1" dirty="0" sz="700" lang="en-ID" spc="-13">
                  <a:solidFill>
                    <a:srgbClr val="C00000"/>
                  </a:solidFill>
                  <a:latin typeface=""/>
                  <a:cs typeface="Calibri"/>
                </a:rPr>
                <a:t>INDESKS LAYANAN</a:t>
              </a:r>
            </a:p>
            <a:p>
              <a:r>
                <a:rPr b="1" dirty="0" sz="700" lang="en-ID" spc="-13">
                  <a:solidFill>
                    <a:srgbClr val="C00000"/>
                  </a:solidFill>
                  <a:latin typeface=""/>
                  <a:cs typeface="Calibri"/>
                </a:rPr>
                <a:t>PUBLIK : CUKUP</a:t>
              </a:r>
              <a:endParaRPr dirty="0" sz="700" lang="en-ID">
                <a:solidFill>
                  <a:srgbClr val="C00000"/>
                </a:solidFill>
                <a:latin typeface=""/>
                <a:cs typeface="Calibri"/>
              </a:endParaRPr>
            </a:p>
          </p:txBody>
        </p:sp>
        <p:sp>
          <p:nvSpPr>
            <p:cNvPr id="1048618" name="Rounded Rectangle 36"/>
            <p:cNvSpPr/>
            <p:nvPr/>
          </p:nvSpPr>
          <p:spPr>
            <a:xfrm>
              <a:off x="1943100" y="1975455"/>
              <a:ext cx="523469" cy="380726"/>
            </a:xfrm>
            <a:prstGeom prst="roundRect"/>
            <a:solidFill>
              <a:srgbClr val="FF00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r>
                <a:rPr dirty="0" sz="800" lang="en-US">
                  <a:latin typeface=""/>
                </a:rPr>
                <a:t>3</a:t>
              </a:r>
            </a:p>
          </p:txBody>
        </p:sp>
      </p:grpSp>
      <p:sp>
        <p:nvSpPr>
          <p:cNvPr id="1048619" name="Rectangle 37"/>
          <p:cNvSpPr/>
          <p:nvPr/>
        </p:nvSpPr>
        <p:spPr>
          <a:xfrm>
            <a:off x="6411686" y="1299019"/>
            <a:ext cx="1981199" cy="3770522"/>
          </a:xfrm>
          <a:prstGeom prst="rect"/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en-US"/>
          </a:p>
        </p:txBody>
      </p:sp>
      <p:grpSp>
        <p:nvGrpSpPr>
          <p:cNvPr id="35" name="Group 38"/>
          <p:cNvGrpSpPr/>
          <p:nvPr/>
        </p:nvGrpSpPr>
        <p:grpSpPr>
          <a:xfrm>
            <a:off x="6516709" y="2094362"/>
            <a:ext cx="1741714" cy="467941"/>
            <a:chOff x="762000" y="1915886"/>
            <a:chExt cx="1741714" cy="467941"/>
          </a:xfrm>
        </p:grpSpPr>
        <p:sp>
          <p:nvSpPr>
            <p:cNvPr id="1048620" name="Rectangle 39"/>
            <p:cNvSpPr/>
            <p:nvPr/>
          </p:nvSpPr>
          <p:spPr>
            <a:xfrm>
              <a:off x="762000" y="1915886"/>
              <a:ext cx="1741714" cy="467941"/>
            </a:xfrm>
            <a:prstGeom prst="rect"/>
            <a:solidFill>
              <a:srgbClr val="00B050">
                <a:alpha val="902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endParaRPr lang="en-US"/>
            </a:p>
          </p:txBody>
        </p:sp>
        <p:sp>
          <p:nvSpPr>
            <p:cNvPr id="1048621" name="TextBox 40"/>
            <p:cNvSpPr txBox="1"/>
            <p:nvPr/>
          </p:nvSpPr>
          <p:spPr>
            <a:xfrm>
              <a:off x="767178" y="2048486"/>
              <a:ext cx="1247657" cy="200055"/>
            </a:xfrm>
            <a:prstGeom prst="rect"/>
            <a:noFill/>
          </p:spPr>
          <p:txBody>
            <a:bodyPr rtlCol="0" wrap="square">
              <a:spAutoFit/>
            </a:bodyPr>
            <a:p>
              <a:r>
                <a:rPr b="1" dirty="0" sz="700" lang="en-ID" spc="-13">
                  <a:solidFill>
                    <a:srgbClr val="00B050"/>
                  </a:solidFill>
                  <a:latin typeface=""/>
                  <a:cs typeface="Calibri"/>
                </a:rPr>
                <a:t>INDEKS SPBE TINGGI</a:t>
              </a:r>
              <a:endParaRPr dirty="0" sz="700" lang="en-ID">
                <a:solidFill>
                  <a:srgbClr val="00B050"/>
                </a:solidFill>
                <a:latin typeface=""/>
                <a:cs typeface="Calibri"/>
              </a:endParaRPr>
            </a:p>
          </p:txBody>
        </p:sp>
        <p:sp>
          <p:nvSpPr>
            <p:cNvPr id="1048622" name="Rounded Rectangle 41"/>
            <p:cNvSpPr/>
            <p:nvPr/>
          </p:nvSpPr>
          <p:spPr>
            <a:xfrm>
              <a:off x="1943100" y="1975455"/>
              <a:ext cx="523469" cy="380726"/>
            </a:xfrm>
            <a:prstGeom prst="roundRect"/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r>
                <a:rPr dirty="0" sz="800" lang="en-US">
                  <a:latin typeface=""/>
                </a:rPr>
                <a:t>4.14</a:t>
              </a:r>
            </a:p>
          </p:txBody>
        </p:sp>
      </p:grpSp>
      <p:grpSp>
        <p:nvGrpSpPr>
          <p:cNvPr id="36" name="Group 42"/>
          <p:cNvGrpSpPr/>
          <p:nvPr/>
        </p:nvGrpSpPr>
        <p:grpSpPr>
          <a:xfrm>
            <a:off x="6531959" y="2776377"/>
            <a:ext cx="1741714" cy="467941"/>
            <a:chOff x="762000" y="1915886"/>
            <a:chExt cx="1741714" cy="467941"/>
          </a:xfrm>
        </p:grpSpPr>
        <p:sp>
          <p:nvSpPr>
            <p:cNvPr id="1048623" name="Rectangle 43"/>
            <p:cNvSpPr/>
            <p:nvPr/>
          </p:nvSpPr>
          <p:spPr>
            <a:xfrm>
              <a:off x="762000" y="1915886"/>
              <a:ext cx="1741714" cy="467941"/>
            </a:xfrm>
            <a:prstGeom prst="rect"/>
            <a:solidFill>
              <a:srgbClr val="00B050">
                <a:alpha val="902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endParaRPr lang="en-US"/>
            </a:p>
          </p:txBody>
        </p:sp>
        <p:sp>
          <p:nvSpPr>
            <p:cNvPr id="1048624" name="TextBox 44"/>
            <p:cNvSpPr txBox="1"/>
            <p:nvPr/>
          </p:nvSpPr>
          <p:spPr>
            <a:xfrm>
              <a:off x="767178" y="2011929"/>
              <a:ext cx="1247657" cy="307777"/>
            </a:xfrm>
            <a:prstGeom prst="rect"/>
            <a:noFill/>
          </p:spPr>
          <p:txBody>
            <a:bodyPr rtlCol="0" wrap="square">
              <a:spAutoFit/>
            </a:bodyPr>
            <a:p>
              <a:r>
                <a:rPr b="1" dirty="0" sz="700" lang="en-ID" spc="-13">
                  <a:solidFill>
                    <a:srgbClr val="00B050"/>
                  </a:solidFill>
                  <a:latin typeface=""/>
                  <a:cs typeface="Calibri"/>
                </a:rPr>
                <a:t>INDEKS SISTEM MERIT</a:t>
              </a:r>
            </a:p>
            <a:p>
              <a:r>
                <a:rPr b="1" dirty="0" sz="700" lang="en-ID" spc="-13">
                  <a:solidFill>
                    <a:srgbClr val="00B050"/>
                  </a:solidFill>
                  <a:latin typeface=""/>
                  <a:cs typeface="Calibri"/>
                </a:rPr>
                <a:t>RENDAH</a:t>
              </a:r>
              <a:endParaRPr dirty="0" sz="700" lang="en-ID">
                <a:solidFill>
                  <a:srgbClr val="00B050"/>
                </a:solidFill>
                <a:latin typeface=""/>
                <a:cs typeface="Calibri"/>
              </a:endParaRPr>
            </a:p>
          </p:txBody>
        </p:sp>
        <p:sp>
          <p:nvSpPr>
            <p:cNvPr id="1048625" name="Rounded Rectangle 45"/>
            <p:cNvSpPr/>
            <p:nvPr/>
          </p:nvSpPr>
          <p:spPr>
            <a:xfrm>
              <a:off x="1943100" y="1975455"/>
              <a:ext cx="523469" cy="380726"/>
            </a:xfrm>
            <a:prstGeom prst="roundRect"/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r>
                <a:rPr dirty="0" sz="800" lang="en-US">
                  <a:latin typeface=""/>
                </a:rPr>
                <a:t>348</a:t>
              </a:r>
            </a:p>
          </p:txBody>
        </p:sp>
      </p:grpSp>
      <p:grpSp>
        <p:nvGrpSpPr>
          <p:cNvPr id="37" name="Group 46"/>
          <p:cNvGrpSpPr/>
          <p:nvPr/>
        </p:nvGrpSpPr>
        <p:grpSpPr>
          <a:xfrm>
            <a:off x="6516709" y="3425084"/>
            <a:ext cx="1741714" cy="467941"/>
            <a:chOff x="762000" y="1915886"/>
            <a:chExt cx="1741714" cy="467941"/>
          </a:xfrm>
        </p:grpSpPr>
        <p:sp>
          <p:nvSpPr>
            <p:cNvPr id="1048626" name="Rectangle 47"/>
            <p:cNvSpPr/>
            <p:nvPr/>
          </p:nvSpPr>
          <p:spPr>
            <a:xfrm>
              <a:off x="762000" y="1915886"/>
              <a:ext cx="1741714" cy="467941"/>
            </a:xfrm>
            <a:prstGeom prst="rect"/>
            <a:solidFill>
              <a:srgbClr val="00B050">
                <a:alpha val="902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endParaRPr lang="en-US"/>
            </a:p>
          </p:txBody>
        </p:sp>
        <p:sp>
          <p:nvSpPr>
            <p:cNvPr id="1048627" name="TextBox 48"/>
            <p:cNvSpPr txBox="1"/>
            <p:nvPr/>
          </p:nvSpPr>
          <p:spPr>
            <a:xfrm>
              <a:off x="816488" y="2049828"/>
              <a:ext cx="1247657" cy="200055"/>
            </a:xfrm>
            <a:prstGeom prst="rect"/>
            <a:noFill/>
          </p:spPr>
          <p:txBody>
            <a:bodyPr rtlCol="0" wrap="square">
              <a:spAutoFit/>
            </a:bodyPr>
            <a:p>
              <a:r>
                <a:rPr b="1" dirty="0" sz="700" lang="en-ID" spc="-13">
                  <a:solidFill>
                    <a:srgbClr val="00B050"/>
                  </a:solidFill>
                  <a:latin typeface=""/>
                  <a:cs typeface="Calibri"/>
                </a:rPr>
                <a:t>NILAI SAKIP TINGGI</a:t>
              </a:r>
              <a:endParaRPr dirty="0" sz="700" lang="en-ID">
                <a:solidFill>
                  <a:srgbClr val="00B050"/>
                </a:solidFill>
                <a:latin typeface=""/>
                <a:cs typeface="Calibri"/>
              </a:endParaRPr>
            </a:p>
          </p:txBody>
        </p:sp>
        <p:sp>
          <p:nvSpPr>
            <p:cNvPr id="1048628" name="Rounded Rectangle 49"/>
            <p:cNvSpPr/>
            <p:nvPr/>
          </p:nvSpPr>
          <p:spPr>
            <a:xfrm>
              <a:off x="1943100" y="1975455"/>
              <a:ext cx="523469" cy="380726"/>
            </a:xfrm>
            <a:prstGeom prst="roundRect"/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r>
                <a:rPr dirty="0" sz="800" lang="en-US">
                  <a:latin typeface=""/>
                </a:rPr>
                <a:t>77,16</a:t>
              </a:r>
            </a:p>
          </p:txBody>
        </p:sp>
      </p:grpSp>
      <p:grpSp>
        <p:nvGrpSpPr>
          <p:cNvPr id="38" name="Group 50"/>
          <p:cNvGrpSpPr/>
          <p:nvPr/>
        </p:nvGrpSpPr>
        <p:grpSpPr>
          <a:xfrm>
            <a:off x="6516709" y="4058114"/>
            <a:ext cx="1741714" cy="467941"/>
            <a:chOff x="762000" y="1915886"/>
            <a:chExt cx="1741714" cy="467941"/>
          </a:xfrm>
        </p:grpSpPr>
        <p:sp>
          <p:nvSpPr>
            <p:cNvPr id="1048629" name="Rectangle 51"/>
            <p:cNvSpPr/>
            <p:nvPr/>
          </p:nvSpPr>
          <p:spPr>
            <a:xfrm>
              <a:off x="762000" y="1915886"/>
              <a:ext cx="1741714" cy="467941"/>
            </a:xfrm>
            <a:prstGeom prst="rect"/>
            <a:solidFill>
              <a:srgbClr val="00B050">
                <a:alpha val="9020"/>
              </a:srgbClr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endParaRPr lang="en-US"/>
            </a:p>
          </p:txBody>
        </p:sp>
        <p:sp>
          <p:nvSpPr>
            <p:cNvPr id="1048630" name="TextBox 52"/>
            <p:cNvSpPr txBox="1"/>
            <p:nvPr/>
          </p:nvSpPr>
          <p:spPr>
            <a:xfrm>
              <a:off x="816488" y="1995671"/>
              <a:ext cx="1247657" cy="307777"/>
            </a:xfrm>
            <a:prstGeom prst="rect"/>
            <a:noFill/>
          </p:spPr>
          <p:txBody>
            <a:bodyPr rtlCol="0" wrap="square">
              <a:spAutoFit/>
            </a:bodyPr>
            <a:p>
              <a:r>
                <a:rPr b="1" dirty="0" sz="700" lang="en-ID" spc="-13">
                  <a:solidFill>
                    <a:srgbClr val="00B050"/>
                  </a:solidFill>
                  <a:latin typeface=""/>
                  <a:cs typeface="Calibri"/>
                </a:rPr>
                <a:t>INDESKS LAYANAN</a:t>
              </a:r>
            </a:p>
            <a:p>
              <a:r>
                <a:rPr b="1" dirty="0" sz="700" lang="en-ID" spc="-13">
                  <a:solidFill>
                    <a:srgbClr val="00B050"/>
                  </a:solidFill>
                  <a:latin typeface=""/>
                  <a:cs typeface="Calibri"/>
                </a:rPr>
                <a:t>PUBLIK : OPTIMAL</a:t>
              </a:r>
              <a:endParaRPr dirty="0" sz="700" lang="en-ID">
                <a:solidFill>
                  <a:srgbClr val="00B050"/>
                </a:solidFill>
                <a:latin typeface=""/>
                <a:cs typeface="Calibri"/>
              </a:endParaRPr>
            </a:p>
          </p:txBody>
        </p:sp>
        <p:sp>
          <p:nvSpPr>
            <p:cNvPr id="1048631" name="Rounded Rectangle 53"/>
            <p:cNvSpPr/>
            <p:nvPr/>
          </p:nvSpPr>
          <p:spPr>
            <a:xfrm>
              <a:off x="1943100" y="1975455"/>
              <a:ext cx="523469" cy="380726"/>
            </a:xfrm>
            <a:prstGeom prst="roundRect"/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r>
                <a:rPr dirty="0" sz="800" lang="en-US">
                  <a:latin typeface=""/>
                </a:rPr>
                <a:t>4.66</a:t>
              </a:r>
            </a:p>
          </p:txBody>
        </p:sp>
      </p:grpSp>
      <p:sp>
        <p:nvSpPr>
          <p:cNvPr id="1048632" name="object 14"/>
          <p:cNvSpPr txBox="1"/>
          <p:nvPr/>
        </p:nvSpPr>
        <p:spPr>
          <a:xfrm>
            <a:off x="3163133" y="1474839"/>
            <a:ext cx="2745757" cy="296334"/>
          </a:xfrm>
          <a:prstGeom prst="rect"/>
        </p:spPr>
        <p:txBody>
          <a:bodyPr bIns="0" lIns="0" rIns="0" rtlCol="0" tIns="16933" vert="horz" wrap="square">
            <a:spAutoFit/>
          </a:bodyPr>
          <a:p>
            <a:pPr algn="ctr" defTabSz="1219140" marL="16933">
              <a:spcBef>
                <a:spcPts val="133"/>
              </a:spcBef>
            </a:pPr>
            <a:r>
              <a:rPr b="1" dirty="0" sz="1067" spc="13">
                <a:solidFill>
                  <a:srgbClr val="333399"/>
                </a:solidFill>
                <a:latin typeface="Calibri"/>
                <a:cs typeface="Calibri"/>
              </a:rPr>
              <a:t>PERFORMANCE </a:t>
            </a:r>
            <a:r>
              <a:rPr b="1" dirty="0" sz="1067">
                <a:solidFill>
                  <a:srgbClr val="333399"/>
                </a:solidFill>
                <a:latin typeface="Calibri"/>
                <a:cs typeface="Calibri"/>
              </a:rPr>
              <a:t>&amp;</a:t>
            </a:r>
            <a:r>
              <a:rPr b="1" dirty="0" sz="1067" spc="27">
                <a:solidFill>
                  <a:srgbClr val="333399"/>
                </a:solidFill>
                <a:latin typeface="Calibri"/>
                <a:cs typeface="Calibri"/>
              </a:rPr>
              <a:t> </a:t>
            </a:r>
            <a:r>
              <a:rPr b="1" dirty="0" sz="1067" spc="13">
                <a:solidFill>
                  <a:srgbClr val="333399"/>
                </a:solidFill>
                <a:latin typeface="Calibri"/>
                <a:cs typeface="Calibri"/>
              </a:rPr>
              <a:t>DIGITAL</a:t>
            </a:r>
            <a:r>
              <a:rPr b="1" dirty="0" sz="1067" spc="20">
                <a:solidFill>
                  <a:srgbClr val="333399"/>
                </a:solidFill>
                <a:latin typeface="Calibri"/>
                <a:cs typeface="Calibri"/>
              </a:rPr>
              <a:t> </a:t>
            </a:r>
            <a:r>
              <a:rPr b="1" dirty="0" sz="1067" spc="13">
                <a:solidFill>
                  <a:srgbClr val="333399"/>
                </a:solidFill>
                <a:latin typeface="Calibri"/>
                <a:cs typeface="Calibri"/>
              </a:rPr>
              <a:t>TRANSFORMATION </a:t>
            </a:r>
            <a:r>
              <a:rPr b="1" dirty="0" sz="1067" spc="7">
                <a:solidFill>
                  <a:srgbClr val="333399"/>
                </a:solidFill>
                <a:latin typeface="Calibri"/>
                <a:cs typeface="Calibri"/>
              </a:rPr>
              <a:t>PROCESS</a:t>
            </a:r>
            <a:endParaRPr dirty="0" sz="1067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1048633" name="object 13"/>
          <p:cNvSpPr txBox="1"/>
          <p:nvPr/>
        </p:nvSpPr>
        <p:spPr>
          <a:xfrm>
            <a:off x="6614534" y="1402448"/>
            <a:ext cx="1407160" cy="242866"/>
          </a:xfrm>
          <a:prstGeom prst="rect"/>
        </p:spPr>
        <p:txBody>
          <a:bodyPr bIns="0" lIns="0" rIns="0" rtlCol="0" tIns="16933" vert="horz" wrap="square">
            <a:spAutoFit/>
          </a:bodyPr>
          <a:p>
            <a:pPr algn="ctr" defTabSz="1219140" marL="16933">
              <a:spcBef>
                <a:spcPts val="133"/>
              </a:spcBef>
            </a:pPr>
            <a:r>
              <a:rPr b="1" dirty="0" sz="1467" lang="en-US" spc="-27">
                <a:solidFill>
                  <a:srgbClr val="00B050"/>
                </a:solidFill>
                <a:latin typeface="Calibri"/>
                <a:cs typeface="Calibri"/>
              </a:rPr>
              <a:t>CAPAIAN 2023</a:t>
            </a:r>
            <a:endParaRPr dirty="0" sz="1467">
              <a:solidFill>
                <a:srgbClr val="00B050"/>
              </a:solidFill>
              <a:latin typeface="Calibri"/>
              <a:cs typeface="Calibri"/>
            </a:endParaRPr>
          </a:p>
        </p:txBody>
      </p:sp>
      <p:pic>
        <p:nvPicPr>
          <p:cNvPr id="2097161" name="object 58"/>
          <p:cNvPicPr>
            <a:picLocks/>
          </p:cNvPicPr>
          <p:nvPr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9219544" y="1859157"/>
            <a:ext cx="2186839" cy="2146652"/>
          </a:xfrm>
          <a:prstGeom prst="rect"/>
        </p:spPr>
      </p:pic>
      <p:sp>
        <p:nvSpPr>
          <p:cNvPr id="1048634" name="object 61"/>
          <p:cNvSpPr txBox="1"/>
          <p:nvPr/>
        </p:nvSpPr>
        <p:spPr>
          <a:xfrm>
            <a:off x="9532822" y="1261063"/>
            <a:ext cx="1588011" cy="242866"/>
          </a:xfrm>
          <a:prstGeom prst="rect"/>
        </p:spPr>
        <p:txBody>
          <a:bodyPr bIns="0" lIns="0" rIns="0" rtlCol="0" tIns="16933" vert="horz" wrap="square">
            <a:spAutoFit/>
          </a:bodyPr>
          <a:p>
            <a:pPr defTabSz="1219140" marL="16933">
              <a:spcBef>
                <a:spcPts val="133"/>
              </a:spcBef>
            </a:pPr>
            <a:r>
              <a:rPr b="1" dirty="0" sz="1467" spc="-47">
                <a:solidFill>
                  <a:srgbClr val="6391BB"/>
                </a:solidFill>
                <a:latin typeface="Segoe UI"/>
                <a:cs typeface="Segoe UI"/>
              </a:rPr>
              <a:t>U</a:t>
            </a:r>
            <a:r>
              <a:rPr b="1" dirty="0" sz="1467" spc="-40">
                <a:solidFill>
                  <a:srgbClr val="6391BB"/>
                </a:solidFill>
                <a:latin typeface="Segoe UI"/>
                <a:cs typeface="Segoe UI"/>
              </a:rPr>
              <a:t>L</a:t>
            </a:r>
            <a:r>
              <a:rPr b="1" dirty="0" sz="1467" spc="-47">
                <a:solidFill>
                  <a:srgbClr val="6391BB"/>
                </a:solidFill>
                <a:latin typeface="Segoe UI"/>
                <a:cs typeface="Segoe UI"/>
              </a:rPr>
              <a:t>T</a:t>
            </a:r>
            <a:r>
              <a:rPr b="1" dirty="0" sz="1467" spc="-20">
                <a:solidFill>
                  <a:srgbClr val="6391BB"/>
                </a:solidFill>
                <a:latin typeface="Segoe UI"/>
                <a:cs typeface="Segoe UI"/>
              </a:rPr>
              <a:t>I</a:t>
            </a:r>
            <a:r>
              <a:rPr b="1" dirty="0" sz="1467" spc="-73">
                <a:solidFill>
                  <a:srgbClr val="6391BB"/>
                </a:solidFill>
                <a:latin typeface="Segoe UI"/>
                <a:cs typeface="Segoe UI"/>
              </a:rPr>
              <a:t>M</a:t>
            </a:r>
            <a:r>
              <a:rPr b="1" dirty="0" sz="1467" spc="-53">
                <a:solidFill>
                  <a:srgbClr val="6391BB"/>
                </a:solidFill>
                <a:latin typeface="Segoe UI"/>
                <a:cs typeface="Segoe UI"/>
              </a:rPr>
              <a:t>A</a:t>
            </a:r>
            <a:r>
              <a:rPr b="1" dirty="0" sz="1467" spc="-47">
                <a:solidFill>
                  <a:srgbClr val="6391BB"/>
                </a:solidFill>
                <a:latin typeface="Segoe UI"/>
                <a:cs typeface="Segoe UI"/>
              </a:rPr>
              <a:t>T</a:t>
            </a:r>
            <a:r>
              <a:rPr b="1" dirty="0" sz="1467">
                <a:solidFill>
                  <a:srgbClr val="6391BB"/>
                </a:solidFill>
                <a:latin typeface="Segoe UI"/>
                <a:cs typeface="Segoe UI"/>
              </a:rPr>
              <a:t>E</a:t>
            </a:r>
            <a:r>
              <a:rPr b="1" dirty="0" sz="1467" spc="-53">
                <a:solidFill>
                  <a:srgbClr val="6391BB"/>
                </a:solidFill>
                <a:latin typeface="Segoe UI"/>
                <a:cs typeface="Segoe UI"/>
              </a:rPr>
              <a:t> </a:t>
            </a:r>
            <a:r>
              <a:rPr b="1" dirty="0" sz="1467" spc="-47">
                <a:solidFill>
                  <a:srgbClr val="6391BB"/>
                </a:solidFill>
                <a:latin typeface="Segoe UI"/>
                <a:cs typeface="Segoe UI"/>
              </a:rPr>
              <a:t>GO</a:t>
            </a:r>
            <a:r>
              <a:rPr b="1" dirty="0" sz="1467" spc="-53">
                <a:solidFill>
                  <a:srgbClr val="6391BB"/>
                </a:solidFill>
                <a:latin typeface="Segoe UI"/>
                <a:cs typeface="Segoe UI"/>
              </a:rPr>
              <a:t>A</a:t>
            </a:r>
            <a:r>
              <a:rPr b="1" dirty="0" sz="1467">
                <a:solidFill>
                  <a:srgbClr val="6391BB"/>
                </a:solidFill>
                <a:latin typeface="Segoe UI"/>
                <a:cs typeface="Segoe UI"/>
              </a:rPr>
              <a:t>L</a:t>
            </a:r>
            <a:r>
              <a:rPr b="1" dirty="0" sz="1467" lang="en-US">
                <a:solidFill>
                  <a:srgbClr val="6391BB"/>
                </a:solidFill>
                <a:latin typeface="Segoe UI"/>
                <a:cs typeface="Segoe UI"/>
              </a:rPr>
              <a:t>S</a:t>
            </a:r>
            <a:endParaRPr dirty="0" sz="1467">
              <a:solidFill>
                <a:srgbClr val="6391BB"/>
              </a:solidFill>
              <a:latin typeface="Segoe UI"/>
              <a:cs typeface="Segoe UI"/>
            </a:endParaRPr>
          </a:p>
        </p:txBody>
      </p:sp>
      <p:sp>
        <p:nvSpPr>
          <p:cNvPr id="1048635" name="object 17"/>
          <p:cNvSpPr txBox="1"/>
          <p:nvPr/>
        </p:nvSpPr>
        <p:spPr>
          <a:xfrm>
            <a:off x="3023274" y="2048486"/>
            <a:ext cx="2819032" cy="348827"/>
          </a:xfrm>
          <a:prstGeom prst="rect"/>
          <a:solidFill>
            <a:srgbClr val="8378FF"/>
          </a:solidFill>
          <a:ln>
            <a:solidFill>
              <a:srgbClr val="8378FF"/>
            </a:solidFill>
          </a:ln>
        </p:spPr>
        <p:txBody>
          <a:bodyPr bIns="0" lIns="0" rIns="0" rtlCol="0" tIns="5927" vert="horz" wrap="square">
            <a:spAutoFit/>
          </a:bodyPr>
          <a:p>
            <a:pPr algn="ctr" defTabSz="1219140"/>
            <a:endParaRPr b="1" dirty="0" sz="800" lang="en-US" spc="-33">
              <a:solidFill>
                <a:schemeClr val="bg1"/>
              </a:solidFill>
              <a:latin typeface=""/>
              <a:cs typeface="Calibri"/>
            </a:endParaRPr>
          </a:p>
          <a:p>
            <a:pPr algn="ctr" defTabSz="1219140"/>
            <a:r>
              <a:rPr b="1" dirty="0" sz="800" lang="en-US" spc="-33">
                <a:solidFill>
                  <a:schemeClr val="bg1"/>
                </a:solidFill>
                <a:latin typeface=""/>
                <a:cs typeface="Calibri"/>
              </a:rPr>
              <a:t>TATA KELOLA PEMERINTAHAN BERBASIS DIGITAL</a:t>
            </a:r>
          </a:p>
          <a:p>
            <a:pPr algn="ctr" defTabSz="1219140"/>
            <a:endParaRPr dirty="0" sz="800">
              <a:solidFill>
                <a:schemeClr val="bg1"/>
              </a:solidFill>
              <a:latin typeface=""/>
              <a:cs typeface="Calibri"/>
            </a:endParaRPr>
          </a:p>
        </p:txBody>
      </p:sp>
      <p:sp>
        <p:nvSpPr>
          <p:cNvPr id="1048636" name="object 17"/>
          <p:cNvSpPr txBox="1"/>
          <p:nvPr/>
        </p:nvSpPr>
        <p:spPr>
          <a:xfrm>
            <a:off x="3011125" y="2521092"/>
            <a:ext cx="2819032" cy="348827"/>
          </a:xfrm>
          <a:prstGeom prst="rect"/>
          <a:solidFill>
            <a:srgbClr val="8378FF"/>
          </a:solidFill>
          <a:ln>
            <a:solidFill>
              <a:srgbClr val="8378FF"/>
            </a:solidFill>
          </a:ln>
        </p:spPr>
        <p:txBody>
          <a:bodyPr bIns="0" lIns="0" rIns="0" rtlCol="0" tIns="5927" vert="horz" wrap="square">
            <a:spAutoFit/>
          </a:bodyPr>
          <a:p>
            <a:pPr algn="ctr" defTabSz="1219140"/>
            <a:endParaRPr b="1" dirty="0" sz="800" lang="en-US" spc="-33">
              <a:solidFill>
                <a:schemeClr val="bg1"/>
              </a:solidFill>
              <a:latin typeface=""/>
              <a:cs typeface="Calibri"/>
            </a:endParaRPr>
          </a:p>
          <a:p>
            <a:pPr algn="ctr" defTabSz="1219140"/>
            <a:r>
              <a:rPr b="1" dirty="0" sz="800" lang="en-US" spc="-33">
                <a:solidFill>
                  <a:schemeClr val="bg1"/>
                </a:solidFill>
                <a:latin typeface=""/>
                <a:cs typeface="Calibri"/>
              </a:rPr>
              <a:t>MANAJEMEN KEPEGAWAIAN BERBASIS DIGITAL</a:t>
            </a:r>
          </a:p>
          <a:p>
            <a:pPr algn="ctr" defTabSz="1219140"/>
            <a:endParaRPr dirty="0" sz="800">
              <a:solidFill>
                <a:schemeClr val="bg1"/>
              </a:solidFill>
              <a:latin typeface=""/>
              <a:cs typeface="Calibri"/>
            </a:endParaRPr>
          </a:p>
        </p:txBody>
      </p:sp>
      <p:sp>
        <p:nvSpPr>
          <p:cNvPr id="1048637" name="object 17"/>
          <p:cNvSpPr txBox="1"/>
          <p:nvPr/>
        </p:nvSpPr>
        <p:spPr>
          <a:xfrm>
            <a:off x="3011125" y="2993400"/>
            <a:ext cx="2819032" cy="348828"/>
          </a:xfrm>
          <a:prstGeom prst="rect"/>
          <a:solidFill>
            <a:srgbClr val="8378FF"/>
          </a:solidFill>
          <a:ln>
            <a:solidFill>
              <a:srgbClr val="8378FF"/>
            </a:solidFill>
          </a:ln>
        </p:spPr>
        <p:txBody>
          <a:bodyPr bIns="0" lIns="0" rIns="0" rtlCol="0" tIns="5927" vert="horz" wrap="square">
            <a:spAutoFit/>
          </a:bodyPr>
          <a:p>
            <a:pPr algn="ctr" defTabSz="1219140"/>
            <a:endParaRPr b="1" dirty="0" sz="800" lang="en-US" spc="-33">
              <a:solidFill>
                <a:schemeClr val="bg1"/>
              </a:solidFill>
              <a:latin typeface=""/>
              <a:cs typeface="Calibri"/>
            </a:endParaRPr>
          </a:p>
          <a:p>
            <a:pPr algn="ctr" defTabSz="1219140"/>
            <a:r>
              <a:rPr b="1" dirty="0" sz="800" lang="en-US" spc="-33">
                <a:solidFill>
                  <a:schemeClr val="bg1"/>
                </a:solidFill>
                <a:latin typeface=""/>
                <a:cs typeface="Calibri"/>
              </a:rPr>
              <a:t>AKUNTABILITAS KINERJA BERBASIS DIGITAL</a:t>
            </a:r>
          </a:p>
          <a:p>
            <a:pPr algn="ctr" defTabSz="1219140"/>
            <a:endParaRPr dirty="0" sz="800">
              <a:solidFill>
                <a:schemeClr val="bg1"/>
              </a:solidFill>
              <a:latin typeface=""/>
              <a:cs typeface="Calibri"/>
            </a:endParaRPr>
          </a:p>
        </p:txBody>
      </p:sp>
      <p:sp>
        <p:nvSpPr>
          <p:cNvPr id="1048638" name="object 17"/>
          <p:cNvSpPr txBox="1"/>
          <p:nvPr/>
        </p:nvSpPr>
        <p:spPr>
          <a:xfrm>
            <a:off x="3023273" y="3466139"/>
            <a:ext cx="2819032" cy="348827"/>
          </a:xfrm>
          <a:prstGeom prst="rect"/>
          <a:solidFill>
            <a:srgbClr val="8378FF"/>
          </a:solidFill>
          <a:ln>
            <a:solidFill>
              <a:srgbClr val="8378FF"/>
            </a:solidFill>
          </a:ln>
        </p:spPr>
        <p:txBody>
          <a:bodyPr bIns="0" lIns="0" rIns="0" rtlCol="0" tIns="5927" vert="horz" wrap="square">
            <a:spAutoFit/>
          </a:bodyPr>
          <a:p>
            <a:pPr algn="ctr" defTabSz="1219140"/>
            <a:endParaRPr b="1" dirty="0" sz="800" lang="en-US" spc="-33">
              <a:solidFill>
                <a:schemeClr val="bg1"/>
              </a:solidFill>
              <a:latin typeface=""/>
              <a:cs typeface="Calibri"/>
            </a:endParaRPr>
          </a:p>
          <a:p>
            <a:pPr algn="ctr" defTabSz="1219140"/>
            <a:r>
              <a:rPr b="1" dirty="0" sz="800" lang="en-US" spc="-33">
                <a:solidFill>
                  <a:schemeClr val="bg1"/>
                </a:solidFill>
                <a:latin typeface=""/>
                <a:cs typeface="Calibri"/>
              </a:rPr>
              <a:t>PELAYANAN PUBLIK BERBASIS DIGITAL</a:t>
            </a:r>
          </a:p>
          <a:p>
            <a:pPr algn="ctr" defTabSz="1219140"/>
            <a:endParaRPr dirty="0" sz="800">
              <a:solidFill>
                <a:schemeClr val="bg1"/>
              </a:solidFill>
              <a:latin typeface=""/>
              <a:cs typeface="Calibri"/>
            </a:endParaRPr>
          </a:p>
        </p:txBody>
      </p:sp>
      <p:sp>
        <p:nvSpPr>
          <p:cNvPr id="1048639" name="object 17"/>
          <p:cNvSpPr txBox="1"/>
          <p:nvPr/>
        </p:nvSpPr>
        <p:spPr>
          <a:xfrm>
            <a:off x="3023273" y="4559087"/>
            <a:ext cx="1252892" cy="348827"/>
          </a:xfrm>
          <a:prstGeom prst="rect"/>
          <a:solidFill>
            <a:srgbClr val="00B0F0"/>
          </a:solidFill>
          <a:ln>
            <a:noFill/>
          </a:ln>
        </p:spPr>
        <p:txBody>
          <a:bodyPr bIns="0" lIns="0" rIns="0" rtlCol="0" tIns="5927" vert="horz" wrap="square">
            <a:spAutoFit/>
          </a:bodyPr>
          <a:p>
            <a:pPr algn="ctr" defTabSz="1219140"/>
            <a:endParaRPr b="1" dirty="0" sz="800" lang="en-US" spc="-33">
              <a:solidFill>
                <a:schemeClr val="bg1"/>
              </a:solidFill>
              <a:latin typeface=""/>
              <a:cs typeface="Calibri"/>
            </a:endParaRPr>
          </a:p>
          <a:p>
            <a:pPr algn="ctr" defTabSz="1219140"/>
            <a:r>
              <a:rPr b="1" dirty="0" sz="800" lang="en-US" spc="-33">
                <a:solidFill>
                  <a:schemeClr val="bg1"/>
                </a:solidFill>
                <a:latin typeface=""/>
                <a:cs typeface="Calibri"/>
              </a:rPr>
              <a:t>DIGITAL LEADERSHIP</a:t>
            </a:r>
          </a:p>
          <a:p>
            <a:pPr algn="ctr" defTabSz="1219140"/>
            <a:endParaRPr dirty="0" sz="800">
              <a:solidFill>
                <a:schemeClr val="bg1"/>
              </a:solidFill>
              <a:latin typeface=""/>
              <a:cs typeface="Calibri"/>
            </a:endParaRPr>
          </a:p>
        </p:txBody>
      </p:sp>
      <p:sp>
        <p:nvSpPr>
          <p:cNvPr id="1048640" name="object 17"/>
          <p:cNvSpPr txBox="1"/>
          <p:nvPr/>
        </p:nvSpPr>
        <p:spPr>
          <a:xfrm>
            <a:off x="4577265" y="4566718"/>
            <a:ext cx="1252892" cy="348827"/>
          </a:xfrm>
          <a:prstGeom prst="rect"/>
          <a:solidFill>
            <a:srgbClr val="FFC000"/>
          </a:solidFill>
          <a:ln>
            <a:noFill/>
          </a:ln>
        </p:spPr>
        <p:txBody>
          <a:bodyPr bIns="0" lIns="0" rIns="0" rtlCol="0" tIns="5927" vert="horz" wrap="square">
            <a:spAutoFit/>
          </a:bodyPr>
          <a:p>
            <a:pPr algn="ctr" defTabSz="1219140"/>
            <a:endParaRPr b="1" dirty="0" sz="800" lang="en-US" spc="-33">
              <a:solidFill>
                <a:schemeClr val="bg1"/>
              </a:solidFill>
              <a:latin typeface=""/>
              <a:cs typeface="Calibri"/>
            </a:endParaRPr>
          </a:p>
          <a:p>
            <a:pPr algn="ctr" defTabSz="1219140"/>
            <a:r>
              <a:rPr b="1" dirty="0" sz="800" lang="en-US" spc="-33">
                <a:solidFill>
                  <a:schemeClr val="bg1"/>
                </a:solidFill>
                <a:latin typeface=""/>
                <a:cs typeface="Calibri"/>
              </a:rPr>
              <a:t>DIGITAL LITERACY</a:t>
            </a:r>
          </a:p>
          <a:p>
            <a:pPr algn="ctr" defTabSz="1219140"/>
            <a:endParaRPr dirty="0" sz="800">
              <a:solidFill>
                <a:schemeClr val="bg1"/>
              </a:solidFill>
              <a:latin typeface=""/>
              <a:cs typeface="Calibri"/>
            </a:endParaRPr>
          </a:p>
        </p:txBody>
      </p:sp>
      <p:cxnSp>
        <p:nvCxnSpPr>
          <p:cNvPr id="3145730" name="Straight Arrow Connector 67"/>
          <p:cNvCxnSpPr>
            <a:cxnSpLocks/>
          </p:cNvCxnSpPr>
          <p:nvPr/>
        </p:nvCxnSpPr>
        <p:spPr>
          <a:xfrm>
            <a:off x="2681207" y="3240260"/>
            <a:ext cx="206644" cy="0"/>
          </a:xfrm>
          <a:prstGeom prst="straightConnector1"/>
          <a:ln w="28575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1" name="Straight Arrow Connector 68"/>
          <p:cNvCxnSpPr>
            <a:cxnSpLocks/>
          </p:cNvCxnSpPr>
          <p:nvPr/>
        </p:nvCxnSpPr>
        <p:spPr>
          <a:xfrm>
            <a:off x="6096000" y="3180197"/>
            <a:ext cx="206644" cy="0"/>
          </a:xfrm>
          <a:prstGeom prst="straightConnector1"/>
          <a:ln w="28575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2" name="Straight Arrow Connector 69"/>
          <p:cNvCxnSpPr>
            <a:cxnSpLocks/>
          </p:cNvCxnSpPr>
          <p:nvPr/>
        </p:nvCxnSpPr>
        <p:spPr>
          <a:xfrm flipV="1">
            <a:off x="3635124" y="4196227"/>
            <a:ext cx="0" cy="223637"/>
          </a:xfrm>
          <a:prstGeom prst="straightConnector1"/>
          <a:ln w="28575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3" name="Straight Arrow Connector 72"/>
          <p:cNvCxnSpPr>
            <a:cxnSpLocks/>
          </p:cNvCxnSpPr>
          <p:nvPr/>
        </p:nvCxnSpPr>
        <p:spPr>
          <a:xfrm flipV="1">
            <a:off x="5203711" y="4196226"/>
            <a:ext cx="0" cy="223637"/>
          </a:xfrm>
          <a:prstGeom prst="straightConnector1"/>
          <a:ln w="28575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4" name="Straight Arrow Connector 73"/>
          <p:cNvCxnSpPr>
            <a:cxnSpLocks/>
          </p:cNvCxnSpPr>
          <p:nvPr/>
        </p:nvCxnSpPr>
        <p:spPr>
          <a:xfrm>
            <a:off x="8661400" y="3185394"/>
            <a:ext cx="206644" cy="0"/>
          </a:xfrm>
          <a:prstGeom prst="straightConnector1"/>
          <a:ln w="28575"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641" name="Oval 74"/>
          <p:cNvSpPr/>
          <p:nvPr/>
        </p:nvSpPr>
        <p:spPr>
          <a:xfrm>
            <a:off x="8991941" y="1663787"/>
            <a:ext cx="2642046" cy="2642046"/>
          </a:xfrm>
          <a:prstGeom prst="ellipse"/>
          <a:noFill/>
          <a:ln>
            <a:solidFill>
              <a:srgbClr val="6391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en-US"/>
          </a:p>
        </p:txBody>
      </p:sp>
      <p:sp>
        <p:nvSpPr>
          <p:cNvPr id="1048642" name="Rectangle 75"/>
          <p:cNvSpPr/>
          <p:nvPr/>
        </p:nvSpPr>
        <p:spPr>
          <a:xfrm>
            <a:off x="642258" y="5297666"/>
            <a:ext cx="7750627" cy="504769"/>
          </a:xfrm>
          <a:prstGeom prst="rect"/>
          <a:ln w="19050">
            <a:solidFill>
              <a:srgbClr val="8378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 rtlCol="0"/>
          <a:p>
            <a:pPr algn="ctr"/>
            <a:r>
              <a:rPr b="1" dirty="0" sz="1200" lang="en-US">
                <a:solidFill>
                  <a:schemeClr val="tx1">
                    <a:lumMod val="85000"/>
                    <a:lumOff val="15000"/>
                  </a:schemeClr>
                </a:solidFill>
                <a:latin typeface=""/>
              </a:rPr>
              <a:t>DATA DRIVEN GOVERNMENT    </a:t>
            </a:r>
          </a:p>
          <a:p>
            <a:pPr algn="ctr"/>
            <a:r>
              <a:rPr dirty="0" sz="1200" lang="en-US">
                <a:solidFill>
                  <a:schemeClr val="tx1">
                    <a:lumMod val="85000"/>
                    <a:lumOff val="15000"/>
                  </a:schemeClr>
                </a:solidFill>
                <a:latin typeface=""/>
              </a:rPr>
              <a:t>(Good Data  –  Good </a:t>
            </a:r>
            <a:r>
              <a:rPr dirty="0" sz="1200" lang="en-US" err="1">
                <a:solidFill>
                  <a:schemeClr val="tx1">
                    <a:lumMod val="85000"/>
                    <a:lumOff val="15000"/>
                  </a:schemeClr>
                </a:solidFill>
                <a:latin typeface=""/>
              </a:rPr>
              <a:t>Decission</a:t>
            </a:r>
            <a:r>
              <a:rPr dirty="0" sz="1200" lang="en-US">
                <a:solidFill>
                  <a:schemeClr val="tx1">
                    <a:lumMod val="85000"/>
                    <a:lumOff val="15000"/>
                  </a:schemeClr>
                </a:solidFill>
                <a:latin typeface=""/>
              </a:rPr>
              <a:t>  – Good Result)</a:t>
            </a:r>
          </a:p>
        </p:txBody>
      </p:sp>
      <p:sp>
        <p:nvSpPr>
          <p:cNvPr id="1048643" name="object 62"/>
          <p:cNvSpPr txBox="1"/>
          <p:nvPr/>
        </p:nvSpPr>
        <p:spPr>
          <a:xfrm>
            <a:off x="9386832" y="4526055"/>
            <a:ext cx="2162910" cy="1386704"/>
          </a:xfrm>
          <a:prstGeom prst="rect"/>
        </p:spPr>
        <p:txBody>
          <a:bodyPr bIns="0" lIns="0" rIns="0" rtlCol="0" tIns="16933" vert="horz" wrap="square">
            <a:spAutoFit/>
          </a:bodyPr>
          <a:p>
            <a:pPr defTabSz="1219140">
              <a:spcBef>
                <a:spcPts val="133"/>
              </a:spcBef>
            </a:pPr>
            <a:r>
              <a:rPr b="1" dirty="0" sz="1200" spc="-7">
                <a:solidFill>
                  <a:srgbClr val="00B050"/>
                </a:solidFill>
                <a:latin typeface="Segoe UI"/>
                <a:cs typeface="Segoe UI"/>
              </a:rPr>
              <a:t>SUMEDANG</a:t>
            </a:r>
            <a:r>
              <a:rPr b="1" dirty="0" sz="1200" spc="-27">
                <a:solidFill>
                  <a:srgbClr val="00B050"/>
                </a:solidFill>
                <a:latin typeface="Segoe UI"/>
                <a:cs typeface="Segoe UI"/>
              </a:rPr>
              <a:t> </a:t>
            </a:r>
            <a:r>
              <a:rPr b="1" dirty="0" sz="1200" lang="en-US" spc="-27">
                <a:solidFill>
                  <a:srgbClr val="00B050"/>
                </a:solidFill>
                <a:latin typeface="Segoe UI"/>
                <a:cs typeface="Segoe UI"/>
              </a:rPr>
              <a:t>HAPPY </a:t>
            </a:r>
          </a:p>
          <a:p>
            <a:pPr defTabSz="1219140">
              <a:spcBef>
                <a:spcPts val="133"/>
              </a:spcBef>
            </a:pPr>
            <a:r>
              <a:rPr b="1" dirty="0" sz="1200" lang="en-US" spc="-27">
                <a:solidFill>
                  <a:srgbClr val="00B050"/>
                </a:solidFill>
                <a:latin typeface="Segoe UI"/>
                <a:cs typeface="Segoe UI"/>
              </a:rPr>
              <a:t>DIGITAL REGION 2023</a:t>
            </a:r>
          </a:p>
          <a:p>
            <a:pPr defTabSz="1219140" indent="-171450" marL="171450">
              <a:spcBef>
                <a:spcPts val="133"/>
              </a:spcBef>
              <a:buFont typeface="Arial" panose="020B0604020202020204" pitchFamily="34" charset="0"/>
              <a:buChar char="•"/>
            </a:pPr>
            <a:r>
              <a:rPr dirty="0" sz="1200" lang="en-US" spc="-27" err="1">
                <a:latin typeface="Segoe UI"/>
                <a:cs typeface="Segoe UI"/>
              </a:rPr>
              <a:t>Pengangguran</a:t>
            </a:r>
            <a:r>
              <a:rPr dirty="0" sz="1200" lang="en-US" spc="-27">
                <a:latin typeface="Segoe UI"/>
                <a:cs typeface="Segoe UI"/>
              </a:rPr>
              <a:t> </a:t>
            </a:r>
            <a:r>
              <a:rPr b="1" dirty="0" sz="1200" lang="en-US" spc="-27">
                <a:latin typeface="Segoe UI"/>
                <a:cs typeface="Segoe UI"/>
              </a:rPr>
              <a:t>7,72 %;</a:t>
            </a:r>
          </a:p>
          <a:p>
            <a:pPr defTabSz="1219140" indent="-171450" marL="171450">
              <a:spcBef>
                <a:spcPts val="133"/>
              </a:spcBef>
              <a:buFont typeface="Arial" panose="020B0604020202020204" pitchFamily="34" charset="0"/>
              <a:buChar char="•"/>
            </a:pPr>
            <a:r>
              <a:rPr dirty="0" sz="1200" lang="en-US" spc="-27">
                <a:latin typeface="Segoe UI"/>
                <a:cs typeface="Segoe UI"/>
              </a:rPr>
              <a:t>Stunting </a:t>
            </a:r>
            <a:r>
              <a:rPr b="1" dirty="0" sz="1200" lang="en-US" spc="-27">
                <a:latin typeface="Segoe UI"/>
                <a:cs typeface="Segoe UI"/>
              </a:rPr>
              <a:t>8.17 %;</a:t>
            </a:r>
          </a:p>
          <a:p>
            <a:pPr defTabSz="1219140" indent="-171450" marL="171450">
              <a:spcBef>
                <a:spcPts val="133"/>
              </a:spcBef>
              <a:buFont typeface="Arial" panose="020B0604020202020204" pitchFamily="34" charset="0"/>
              <a:buChar char="•"/>
            </a:pPr>
            <a:r>
              <a:rPr dirty="0" sz="1200" lang="en-US" spc="-27" err="1">
                <a:latin typeface="Segoe UI"/>
                <a:cs typeface="Segoe UI"/>
              </a:rPr>
              <a:t>Desa</a:t>
            </a:r>
            <a:r>
              <a:rPr dirty="0" sz="1200" lang="en-US" spc="-27">
                <a:latin typeface="Segoe UI"/>
                <a:cs typeface="Segoe UI"/>
              </a:rPr>
              <a:t> </a:t>
            </a:r>
            <a:r>
              <a:rPr dirty="0" sz="1200" lang="en-US" spc="-27" err="1">
                <a:latin typeface="Segoe UI"/>
                <a:cs typeface="Segoe UI"/>
              </a:rPr>
              <a:t>Mandiri</a:t>
            </a:r>
            <a:r>
              <a:rPr dirty="0" sz="1200" lang="en-US" spc="-27">
                <a:latin typeface="Segoe UI"/>
                <a:cs typeface="Segoe UI"/>
              </a:rPr>
              <a:t> </a:t>
            </a:r>
            <a:r>
              <a:rPr b="1" dirty="0" sz="1200" lang="en-US" spc="-27">
                <a:latin typeface="Segoe UI"/>
                <a:cs typeface="Segoe UI"/>
              </a:rPr>
              <a:t>81 </a:t>
            </a:r>
            <a:r>
              <a:rPr b="1" dirty="0" sz="1200" lang="en-US" spc="-27" err="1">
                <a:latin typeface="Segoe UI"/>
                <a:cs typeface="Segoe UI"/>
              </a:rPr>
              <a:t>Desa</a:t>
            </a:r>
            <a:r>
              <a:rPr dirty="0" sz="1200" lang="en-US" spc="-27">
                <a:latin typeface="Segoe UI"/>
                <a:cs typeface="Segoe UI"/>
              </a:rPr>
              <a:t>; </a:t>
            </a:r>
          </a:p>
          <a:p>
            <a:pPr defTabSz="1219140" indent="-171450" marL="171450">
              <a:spcBef>
                <a:spcPts val="133"/>
              </a:spcBef>
              <a:buFont typeface="Arial" panose="020B0604020202020204" pitchFamily="34" charset="0"/>
              <a:buChar char="•"/>
            </a:pPr>
            <a:r>
              <a:rPr dirty="0" sz="1200" lang="en-US" spc="-27">
                <a:latin typeface="Segoe UI"/>
                <a:cs typeface="Segoe UI"/>
              </a:rPr>
              <a:t>IPM </a:t>
            </a:r>
            <a:r>
              <a:rPr b="1" dirty="0" sz="1200" lang="en-US" spc="-27">
                <a:latin typeface="Segoe UI"/>
                <a:cs typeface="Segoe UI"/>
              </a:rPr>
              <a:t>72,69; </a:t>
            </a:r>
          </a:p>
          <a:p>
            <a:pPr defTabSz="1219140" indent="-171450" marL="171450">
              <a:spcBef>
                <a:spcPts val="133"/>
              </a:spcBef>
              <a:buFont typeface="Arial" panose="020B0604020202020204" pitchFamily="34" charset="0"/>
              <a:buChar char="•"/>
            </a:pPr>
            <a:r>
              <a:rPr dirty="0" sz="1200" lang="en-US" spc="-27">
                <a:latin typeface="Segoe UI"/>
                <a:cs typeface="Segoe UI"/>
              </a:rPr>
              <a:t>NIB </a:t>
            </a:r>
            <a:r>
              <a:rPr b="1" dirty="0" sz="1200" lang="en-US" spc="-27">
                <a:latin typeface="Segoe UI"/>
                <a:cs typeface="Segoe UI"/>
              </a:rPr>
              <a:t>40 </a:t>
            </a:r>
            <a:r>
              <a:rPr b="1" dirty="0" sz="1200" lang="en-US" spc="-27" err="1">
                <a:latin typeface="Segoe UI"/>
                <a:cs typeface="Segoe UI"/>
              </a:rPr>
              <a:t>ribu</a:t>
            </a:r>
            <a:r>
              <a:rPr b="1" dirty="0" sz="1200" lang="en-US" spc="-27">
                <a:latin typeface="Segoe UI"/>
                <a:cs typeface="Segoe UI"/>
              </a:rPr>
              <a:t> </a:t>
            </a:r>
            <a:r>
              <a:rPr b="1" dirty="0" sz="1200" lang="en-US" spc="-27" err="1">
                <a:latin typeface="Segoe UI"/>
                <a:cs typeface="Segoe UI"/>
              </a:rPr>
              <a:t>lebih</a:t>
            </a:r>
            <a:endParaRPr b="1" dirty="0" sz="1200" lang="en-US" spc="-27">
              <a:latin typeface="Segoe UI"/>
              <a:cs typeface="Segoe UI"/>
            </a:endParaRPr>
          </a:p>
        </p:txBody>
      </p:sp>
      <p:sp>
        <p:nvSpPr>
          <p:cNvPr id="1048644" name="object 9"/>
          <p:cNvSpPr txBox="1">
            <a:spLocks noGrp="1"/>
          </p:cNvSpPr>
          <p:nvPr>
            <p:ph type="title"/>
          </p:nvPr>
        </p:nvSpPr>
        <p:spPr>
          <a:xfrm>
            <a:off x="571616" y="263726"/>
            <a:ext cx="11030771" cy="657014"/>
          </a:xfrm>
          <a:prstGeom prst="rect"/>
        </p:spPr>
        <p:txBody>
          <a:bodyPr anchor="ctr" anchorCtr="0" bIns="0" lIns="0" rIns="0" rtlCol="0" spcFirstLastPara="1" tIns="16933" vert="horz" wrap="square">
            <a:spAutoFit/>
          </a:bodyPr>
          <a:p>
            <a:pPr algn="ctr" marL="16933">
              <a:spcBef>
                <a:spcPts val="133"/>
              </a:spcBef>
            </a:pPr>
            <a:r>
              <a:rPr b="1" dirty="0" sz="2400" lang="en-US" err="1">
                <a:solidFill>
                  <a:srgbClr val="858FFF"/>
                </a:solidFill>
                <a:latin typeface=""/>
                <a:ea typeface="Roboto Slab Regular" panose="020B0604020202020204" charset="0"/>
              </a:rPr>
              <a:t>Sumedang</a:t>
            </a:r>
            <a:r>
              <a:rPr b="1" dirty="0" sz="2400" lang="en-US">
                <a:solidFill>
                  <a:srgbClr val="858FFF"/>
                </a:solidFill>
                <a:latin typeface=""/>
                <a:ea typeface="Roboto Slab Regular" panose="020B0604020202020204" charset="0"/>
              </a:rPr>
              <a:t> Digital Government </a:t>
            </a:r>
            <a:br>
              <a:rPr dirty="0" sz="2400" lang="en-US">
                <a:solidFill>
                  <a:srgbClr val="7030A0"/>
                </a:solidFill>
                <a:latin typeface=""/>
                <a:ea typeface="Roboto Slab Regular" panose="020B0604020202020204" charset="0"/>
              </a:rPr>
            </a:br>
            <a:r>
              <a:rPr dirty="0" sz="2400" lang="en-US">
                <a:latin typeface=""/>
                <a:ea typeface="Roboto Slab Regular" panose="020B0604020202020204" charset="0"/>
              </a:rPr>
              <a:t>Transformation Framework</a:t>
            </a:r>
          </a:p>
        </p:txBody>
      </p:sp>
      <p:pic>
        <p:nvPicPr>
          <p:cNvPr id="2097162" name="Picture 78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10957452" y="240257"/>
            <a:ext cx="876300" cy="260350"/>
          </a:xfrm>
          <a:prstGeom prst="rect"/>
        </p:spPr>
      </p:pic>
      <p:pic>
        <p:nvPicPr>
          <p:cNvPr id="2097163" name="Picture 80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501489" y="0"/>
            <a:ext cx="1651000" cy="692150"/>
          </a:xfrm>
          <a:prstGeom prst="rect"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4" name="Picture 1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8" name="Google Shape;68;p1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/>
        </p:spPr>
        <p:txBody>
          <a:bodyPr anchor="t" anchorCtr="0" bIns="121900" lIns="121900" rIns="121900" rtlCol="0" spcFirstLastPara="1" tIns="121900" vert="horz" wrap="square">
            <a:normAutofit fontScale="90909"/>
          </a:bodyPr>
          <a:p/>
        </p:txBody>
      </p:sp>
      <p:sp>
        <p:nvSpPr>
          <p:cNvPr id="1048649" name="Google Shape;69;p1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/>
        </p:spPr>
        <p:txBody>
          <a:bodyPr anchor="t" anchorCtr="0" bIns="121900" lIns="121900" rIns="121900" rtlCol="0" spcFirstLastPara="1" tIns="121900" vert="horz" wrap="square">
            <a:normAutofit/>
          </a:bodyPr>
          <a:p>
            <a:pPr indent="0" marL="0">
              <a:spcAft>
                <a:spcPts val="1600"/>
              </a:spcAft>
              <a:buNone/>
            </a:pPr>
          </a:p>
        </p:txBody>
      </p:sp>
      <p:pic>
        <p:nvPicPr>
          <p:cNvPr id="2097165" name="Google Shape;70;p15"/>
          <p:cNvPicPr preferRelativeResize="0">
            <a:picLocks/>
          </p:cNvPicPr>
          <p:nvPr/>
        </p:nvPicPr>
        <p:blipFill>
          <a:blip xmlns:r="http://schemas.openxmlformats.org/officeDocument/2006/relationships" r:embed="rId1">
            <a:alphaModFix/>
          </a:blip>
          <a:stretch>
            <a:fillRect/>
          </a:stretch>
        </p:blipFill>
        <p:spPr>
          <a:xfrm>
            <a:off x="-4" y="0"/>
            <a:ext cx="12192004" cy="6858001"/>
          </a:xfrm>
          <a:prstGeom prst="rect"/>
          <a:noFill/>
          <a:ln>
            <a:noFill/>
          </a:ln>
        </p:spPr>
      </p:pic>
      <p:pic>
        <p:nvPicPr>
          <p:cNvPr id="2097166" name="Picture 2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3109456" y="226603"/>
            <a:ext cx="6544588" cy="733527"/>
          </a:xfrm>
          <a:prstGeom prst="rect"/>
        </p:spPr>
      </p:pic>
      <p:pic>
        <p:nvPicPr>
          <p:cNvPr id="2097167" name="Picture 4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9843964" y="1536633"/>
            <a:ext cx="1762371" cy="4201111"/>
          </a:xfrm>
          <a:prstGeom prst="rect"/>
        </p:spPr>
      </p:pic>
      <p:pic>
        <p:nvPicPr>
          <p:cNvPr id="2097168" name="Picture 8"/>
          <p:cNvPicPr>
            <a:picLocks noChangeAspect="1"/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>
            <a:off x="218997" y="1950334"/>
            <a:ext cx="1200227" cy="3564641"/>
          </a:xfrm>
          <a:prstGeom prst="rect"/>
        </p:spPr>
      </p:pic>
      <p:pic>
        <p:nvPicPr>
          <p:cNvPr id="2097169" name="Picture 10"/>
          <p:cNvPicPr>
            <a:picLocks noChangeAspect="1"/>
          </p:cNvPicPr>
          <p:nvPr/>
        </p:nvPicPr>
        <p:blipFill>
          <a:blip xmlns:r="http://schemas.openxmlformats.org/officeDocument/2006/relationships" r:embed="rId5"/>
          <a:stretch>
            <a:fillRect/>
          </a:stretch>
        </p:blipFill>
        <p:spPr>
          <a:xfrm>
            <a:off x="10067926" y="38100"/>
            <a:ext cx="2007546" cy="922030"/>
          </a:xfrm>
          <a:prstGeom prst="rect"/>
        </p:spPr>
      </p:pic>
      <p:pic>
        <p:nvPicPr>
          <p:cNvPr id="2097170" name="Picture 12"/>
          <p:cNvPicPr>
            <a:picLocks noChangeAspect="1"/>
          </p:cNvPicPr>
          <p:nvPr/>
        </p:nvPicPr>
        <p:blipFill>
          <a:blip xmlns:r="http://schemas.openxmlformats.org/officeDocument/2006/relationships" r:embed="rId6"/>
          <a:stretch>
            <a:fillRect/>
          </a:stretch>
        </p:blipFill>
        <p:spPr>
          <a:xfrm>
            <a:off x="96924" y="0"/>
            <a:ext cx="2896004" cy="1047896"/>
          </a:xfrm>
          <a:prstGeom prst="rect"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1" name="Picture 4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/>
        </p:spPr>
      </p:pic>
      <p:grpSp>
        <p:nvGrpSpPr>
          <p:cNvPr id="46" name="Group 2"/>
          <p:cNvGrpSpPr/>
          <p:nvPr/>
        </p:nvGrpSpPr>
        <p:grpSpPr>
          <a:xfrm>
            <a:off x="8811038" y="251744"/>
            <a:ext cx="3006787" cy="721799"/>
            <a:chOff x="8837344" y="271976"/>
            <a:chExt cx="3006787" cy="721799"/>
          </a:xfrm>
        </p:grpSpPr>
        <p:pic>
          <p:nvPicPr>
            <p:cNvPr id="2097172" name="Picture 3"/>
            <p:cNvPicPr>
              <a:picLocks noChangeAspect="1"/>
            </p:cNvPicPr>
            <p:nvPr/>
          </p:nvPicPr>
          <p:blipFill>
            <a:blip xmlns:r="http://schemas.openxmlformats.org/officeDocument/2006/relationships" r:embed="rId2"/>
            <a:stretch>
              <a:fillRect/>
            </a:stretch>
          </p:blipFill>
          <p:spPr>
            <a:xfrm>
              <a:off x="11141600" y="271976"/>
              <a:ext cx="702531" cy="721799"/>
            </a:xfrm>
            <a:prstGeom prst="rect"/>
          </p:spPr>
        </p:pic>
        <p:cxnSp>
          <p:nvCxnSpPr>
            <p:cNvPr id="3145735" name="Straight Connector 5"/>
            <p:cNvCxnSpPr>
              <a:cxnSpLocks/>
            </p:cNvCxnSpPr>
            <p:nvPr/>
          </p:nvCxnSpPr>
          <p:spPr>
            <a:xfrm>
              <a:off x="10893287" y="338236"/>
              <a:ext cx="0" cy="576163"/>
            </a:xfrm>
            <a:prstGeom prst="line"/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657" name="TextBox 6"/>
            <p:cNvSpPr txBox="1"/>
            <p:nvPr/>
          </p:nvSpPr>
          <p:spPr>
            <a:xfrm>
              <a:off x="8837344" y="338236"/>
              <a:ext cx="1919943" cy="430887"/>
            </a:xfrm>
            <a:prstGeom prst="rect"/>
            <a:noFill/>
          </p:spPr>
          <p:txBody>
            <a:bodyPr rtlCol="0" wrap="square">
              <a:spAutoFit/>
            </a:bodyPr>
            <a:p>
              <a:pPr algn="r"/>
              <a:r>
                <a:rPr dirty="0" sz="1100" lang="en-US"/>
                <a:t>PEMERINTAH DAERAH </a:t>
              </a:r>
            </a:p>
            <a:p>
              <a:pPr algn="r"/>
              <a:r>
                <a:rPr dirty="0" sz="1100" lang="en-US"/>
                <a:t>KABUPATEN SUMEDANG </a:t>
              </a:r>
              <a:endParaRPr dirty="0" sz="1100" lang="en-ID"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3" name="Picture 14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4" name="Picture 4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/>
        </p:spPr>
      </p:pic>
      <p:grpSp>
        <p:nvGrpSpPr>
          <p:cNvPr id="49" name="Group 2"/>
          <p:cNvGrpSpPr/>
          <p:nvPr/>
        </p:nvGrpSpPr>
        <p:grpSpPr>
          <a:xfrm>
            <a:off x="8811038" y="251744"/>
            <a:ext cx="3006787" cy="721799"/>
            <a:chOff x="8837344" y="271976"/>
            <a:chExt cx="3006787" cy="721799"/>
          </a:xfrm>
        </p:grpSpPr>
        <p:pic>
          <p:nvPicPr>
            <p:cNvPr id="2097175" name="Picture 3"/>
            <p:cNvPicPr>
              <a:picLocks noChangeAspect="1"/>
            </p:cNvPicPr>
            <p:nvPr/>
          </p:nvPicPr>
          <p:blipFill>
            <a:blip xmlns:r="http://schemas.openxmlformats.org/officeDocument/2006/relationships" r:embed="rId2"/>
            <a:stretch>
              <a:fillRect/>
            </a:stretch>
          </p:blipFill>
          <p:spPr>
            <a:xfrm>
              <a:off x="11141600" y="271976"/>
              <a:ext cx="702531" cy="721799"/>
            </a:xfrm>
            <a:prstGeom prst="rect"/>
          </p:spPr>
        </p:pic>
        <p:cxnSp>
          <p:nvCxnSpPr>
            <p:cNvPr id="3145736" name="Straight Connector 5"/>
            <p:cNvCxnSpPr>
              <a:cxnSpLocks/>
            </p:cNvCxnSpPr>
            <p:nvPr/>
          </p:nvCxnSpPr>
          <p:spPr>
            <a:xfrm>
              <a:off x="10893287" y="338236"/>
              <a:ext cx="0" cy="576163"/>
            </a:xfrm>
            <a:prstGeom prst="line"/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658" name="TextBox 6"/>
            <p:cNvSpPr txBox="1"/>
            <p:nvPr/>
          </p:nvSpPr>
          <p:spPr>
            <a:xfrm>
              <a:off x="8837344" y="338236"/>
              <a:ext cx="1919943" cy="430887"/>
            </a:xfrm>
            <a:prstGeom prst="rect"/>
            <a:noFill/>
          </p:spPr>
          <p:txBody>
            <a:bodyPr rtlCol="0" wrap="square">
              <a:spAutoFit/>
            </a:bodyPr>
            <a:p>
              <a:pPr algn="r"/>
              <a:r>
                <a:rPr dirty="0" sz="1100" lang="en-US"/>
                <a:t>PEMERINTAH DAERAH </a:t>
              </a:r>
            </a:p>
            <a:p>
              <a:pPr algn="r"/>
              <a:r>
                <a:rPr dirty="0" sz="1100" lang="en-US"/>
                <a:t>KABUPATEN SUMEDANG </a:t>
              </a:r>
              <a:endParaRPr dirty="0" sz="1100" lang="en-ID"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9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1048660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  <p:pic>
        <p:nvPicPr>
          <p:cNvPr id="2097176" name="Picture 3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-1" y="0"/>
            <a:ext cx="12191999" cy="6858000"/>
          </a:xfrm>
          <a:prstGeom prst="rect"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creator>Firman Nurdiana</dc:creator>
  <cp:lastModifiedBy>Firman Nurdiana</cp:lastModifiedBy>
  <dcterms:created xsi:type="dcterms:W3CDTF">2024-10-28T22:49:04Z</dcterms:created>
  <dcterms:modified xsi:type="dcterms:W3CDTF">2024-10-30T04:43:13Z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6a5003ec4b4a49e7a028bf307da9b071</vt:lpwstr>
  </property>
</Properties>
</file>